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9" r:id="rId18"/>
    <p:sldId id="273" r:id="rId19"/>
    <p:sldId id="278" r:id="rId20"/>
    <p:sldId id="274" r:id="rId21"/>
    <p:sldId id="277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611C-CD1E-494F-97C4-83CAD8D6157B}" type="datetimeFigureOut">
              <a:rPr lang="nl-NL" smtClean="0"/>
              <a:t>15-7-2012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5DD2-C5EC-4EC8-A697-1A75E694B98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75656" y="692696"/>
            <a:ext cx="58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 smtClean="0"/>
              <a:t>     </a:t>
            </a:r>
            <a:r>
              <a:rPr lang="nl-NL" sz="54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nl-NL" sz="5400" b="1" dirty="0" err="1" smtClean="0">
                <a:solidFill>
                  <a:schemeClr val="tx2">
                    <a:lumMod val="50000"/>
                  </a:schemeClr>
                </a:solidFill>
              </a:rPr>
              <a:t>Corinthiërs</a:t>
            </a:r>
            <a:r>
              <a:rPr lang="nl-NL" sz="5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5400" dirty="0"/>
              <a:t/>
            </a:r>
            <a:br>
              <a:rPr lang="nl-NL" sz="5400" dirty="0"/>
            </a:br>
            <a:r>
              <a:rPr lang="nl-NL" sz="5400" dirty="0"/>
              <a:t/>
            </a:r>
            <a:br>
              <a:rPr lang="nl-NL" sz="5400" dirty="0"/>
            </a:b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</a:rPr>
              <a:t>brief </a:t>
            </a:r>
            <a:r>
              <a:rPr lang="nl-NL" sz="5400" b="1" dirty="0">
                <a:solidFill>
                  <a:schemeClr val="accent2">
                    <a:lumMod val="50000"/>
                  </a:schemeClr>
                </a:solidFill>
              </a:rPr>
              <a:t>voor het hart</a:t>
            </a:r>
          </a:p>
        </p:txBody>
      </p:sp>
      <p:pic>
        <p:nvPicPr>
          <p:cNvPr id="1026" name="Picture 2" descr="E:\Afbeeldingen\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161609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764704"/>
            <a:ext cx="677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chemeClr val="accent2">
                    <a:lumMod val="50000"/>
                  </a:schemeClr>
                </a:solidFill>
              </a:rPr>
              <a:t>Schandelijke </a:t>
            </a:r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bedekkingen  (vers 2)</a:t>
            </a:r>
            <a:endParaRPr lang="nl-NL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E:\Afbeeldingen\challekleed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5194492" cy="4675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908720"/>
            <a:ext cx="703961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chemeClr val="accent2">
                    <a:lumMod val="50000"/>
                  </a:schemeClr>
                </a:solidFill>
              </a:rPr>
              <a:t>Menselijk geweten: 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suneidesis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– samen weten</a:t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nesjamah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– lamp van Jahweh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E:\Afbeeldingen\Olielampj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20077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1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764704"/>
            <a:ext cx="774115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/>
              <a:t>Waarheid : </a:t>
            </a: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evangelie van de waarheid – Paulus</a:t>
            </a:r>
            <a:br>
              <a:rPr lang="nl-NL" sz="4000" b="1" dirty="0" smtClean="0"/>
            </a:b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ons evangelie </a:t>
            </a:r>
            <a:r>
              <a:rPr lang="nl-NL" sz="4000" b="1" u="sng" dirty="0" smtClean="0"/>
              <a:t>bedekt</a:t>
            </a:r>
            <a:r>
              <a:rPr lang="nl-NL" sz="4000" b="1" dirty="0" smtClean="0"/>
              <a:t>  in </a:t>
            </a:r>
            <a:br>
              <a:rPr lang="nl-NL" sz="4000" b="1" dirty="0" smtClean="0"/>
            </a:br>
            <a:r>
              <a:rPr lang="nl-NL" sz="4000" b="1" dirty="0" smtClean="0"/>
              <a:t>hen, die verloren gaan</a:t>
            </a:r>
            <a:endParaRPr lang="nl-NL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54868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u="sng" dirty="0"/>
              <a:t>Bedekking: deel van de </a:t>
            </a:r>
            <a:r>
              <a:rPr lang="nl-NL" sz="4400" b="1" u="sng" dirty="0" err="1"/>
              <a:t>bijbelse</a:t>
            </a:r>
            <a:r>
              <a:rPr lang="nl-NL" sz="4400" b="1" u="sng" dirty="0"/>
              <a:t> waarheid niet prediken </a:t>
            </a:r>
            <a:endParaRPr lang="nl-NL" sz="4400" b="1" u="sng" dirty="0" smtClean="0"/>
          </a:p>
          <a:p>
            <a:endParaRPr lang="nl-NL" sz="4400" b="1" dirty="0"/>
          </a:p>
          <a:p>
            <a:endParaRPr lang="nl-NL" sz="4400" b="1" dirty="0" smtClean="0"/>
          </a:p>
          <a:p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Bv: zichzelf </a:t>
            </a: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ipv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Christus Jezus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E:\Afbeeldingen\teach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180975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2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fbeeldingen\biddend j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4113807" cy="3081384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755576" y="476672"/>
            <a:ext cx="66207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bedekking van de </a:t>
            </a:r>
            <a:r>
              <a:rPr lang="nl-NL" sz="4400" b="1" dirty="0" smtClean="0"/>
              <a:t>waarheid</a:t>
            </a:r>
          </a:p>
          <a:p>
            <a:endParaRPr lang="nl-NL" sz="4400" b="1" dirty="0"/>
          </a:p>
          <a:p>
            <a:r>
              <a:rPr lang="nl-NL" sz="3200" b="1" dirty="0" smtClean="0"/>
              <a:t>1 </a:t>
            </a:r>
            <a:r>
              <a:rPr lang="nl-NL" sz="3200" b="1" dirty="0" err="1" smtClean="0"/>
              <a:t>Corinthiërs</a:t>
            </a:r>
            <a:r>
              <a:rPr lang="nl-NL" sz="3200" b="1" dirty="0" smtClean="0"/>
              <a:t> 2   ziels - geestelijk</a:t>
            </a:r>
            <a:endParaRPr lang="nl-NL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Afbeeldingen\Vraagte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5625" cy="3095625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2699792" y="1268760"/>
            <a:ext cx="56950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/>
              <a:t>welke evangeliën</a:t>
            </a:r>
          </a:p>
        </p:txBody>
      </p:sp>
      <p:pic>
        <p:nvPicPr>
          <p:cNvPr id="28675" name="Picture 3" descr="E:\Afbeeldingen\wederkomst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915" y="2780928"/>
            <a:ext cx="705914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1196752"/>
            <a:ext cx="79446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nl-NL" sz="3600" b="1" dirty="0" err="1" smtClean="0"/>
              <a:t>Eonisch</a:t>
            </a:r>
            <a:r>
              <a:rPr lang="nl-NL" sz="3600" b="1" dirty="0" smtClean="0"/>
              <a:t> </a:t>
            </a:r>
            <a:r>
              <a:rPr lang="nl-NL" sz="3600" b="1" dirty="0"/>
              <a:t>evangelie:  aanbid </a:t>
            </a:r>
            <a:r>
              <a:rPr lang="nl-NL" sz="3600" b="1" dirty="0" smtClean="0"/>
              <a:t>God,</a:t>
            </a:r>
            <a:br>
              <a:rPr lang="nl-NL" sz="3600" b="1" dirty="0" smtClean="0"/>
            </a:br>
            <a:r>
              <a:rPr lang="nl-NL" sz="3600" b="1" dirty="0" smtClean="0"/>
              <a:t>vreest God, eert Hem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Openbaring 14:6,7 Prediker 12:13,14</a:t>
            </a:r>
            <a:endParaRPr lang="nl-NL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980728"/>
            <a:ext cx="936115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2. Evangelie van God                                Romeinen 1:1-6</a:t>
            </a:r>
            <a:br>
              <a:rPr lang="nl-NL" sz="3200" b="1" dirty="0" smtClean="0"/>
            </a:br>
            <a:r>
              <a:rPr lang="nl-NL" sz="3200" b="1" dirty="0" smtClean="0"/>
              <a:t>     Evangelie van de genade van God    Hand. 20:24</a:t>
            </a:r>
            <a:br>
              <a:rPr lang="nl-NL" sz="3200" b="1" dirty="0" smtClean="0"/>
            </a:br>
            <a:r>
              <a:rPr lang="nl-NL" sz="3200" b="1" dirty="0" smtClean="0"/>
              <a:t>     Evangelie van Christus                        Galaten 1:7 </a:t>
            </a:r>
            <a:br>
              <a:rPr lang="nl-NL" sz="3200" b="1" dirty="0" smtClean="0"/>
            </a:br>
            <a:r>
              <a:rPr lang="nl-NL" sz="3200" b="1" dirty="0" smtClean="0"/>
              <a:t>     Evangelie van de voorhuid                 Galaten 2:7</a:t>
            </a:r>
            <a:br>
              <a:rPr lang="nl-NL" sz="3200" b="1" dirty="0" smtClean="0"/>
            </a:br>
            <a:r>
              <a:rPr lang="nl-NL" sz="3200" b="1" dirty="0" smtClean="0"/>
              <a:t>     Evangelie van jullie redding               </a:t>
            </a:r>
            <a:r>
              <a:rPr lang="nl-NL" sz="3200" b="1" dirty="0" err="1" smtClean="0"/>
              <a:t>Efeziërs</a:t>
            </a:r>
            <a:r>
              <a:rPr lang="nl-NL" sz="3200" b="1" dirty="0" smtClean="0"/>
              <a:t> 1:13</a:t>
            </a:r>
            <a:br>
              <a:rPr lang="nl-NL" sz="3200" b="1" dirty="0" smtClean="0"/>
            </a:br>
            <a:r>
              <a:rPr lang="nl-NL" sz="3200" b="1" dirty="0" smtClean="0"/>
              <a:t>     Evangelie van de vrede                       </a:t>
            </a:r>
            <a:r>
              <a:rPr lang="nl-NL" sz="3200" b="1" dirty="0" err="1" smtClean="0"/>
              <a:t>Efeziërs</a:t>
            </a:r>
            <a:r>
              <a:rPr lang="nl-NL" sz="3200" b="1" dirty="0" smtClean="0"/>
              <a:t> 6:15</a:t>
            </a:r>
          </a:p>
          <a:p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 smtClean="0"/>
              <a:t>Inhoud: de aardse komst, dood en opstanding van de </a:t>
            </a:r>
            <a:br>
              <a:rPr lang="nl-NL" sz="3200" b="1" dirty="0" smtClean="0"/>
            </a:br>
            <a:r>
              <a:rPr lang="nl-NL" sz="3200" b="1" dirty="0" smtClean="0"/>
              <a:t>Heer Jezus Christus</a:t>
            </a:r>
            <a:endParaRPr lang="nl-NL" sz="32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620688"/>
            <a:ext cx="8204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/>
              <a:t>Geschreven in </a:t>
            </a:r>
            <a:r>
              <a:rPr lang="nl-NL" sz="4000" b="1" dirty="0" err="1"/>
              <a:t>Efeze</a:t>
            </a:r>
            <a:r>
              <a:rPr lang="nl-NL" sz="4000" b="1" dirty="0"/>
              <a:t> – Handelingen 19</a:t>
            </a:r>
          </a:p>
        </p:txBody>
      </p:sp>
      <p:pic>
        <p:nvPicPr>
          <p:cNvPr id="2050" name="Picture 2" descr="E:\Afbeeldingen\boekrol geop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150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2276872"/>
            <a:ext cx="860806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3. Evangelie van het openbare koninkrijk van God</a:t>
            </a:r>
            <a:br>
              <a:rPr lang="nl-NL" sz="3200" b="1" dirty="0" smtClean="0"/>
            </a:br>
            <a:r>
              <a:rPr lang="nl-NL" sz="3200" b="1" dirty="0" smtClean="0"/>
              <a:t>    Evangelie van het koninkrijk van de hemelen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Matt.4:23;9:35;24:14; Mc.1:14; Lc.1:8; Ha.8:2</a:t>
            </a:r>
          </a:p>
          <a:p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 smtClean="0"/>
              <a:t>Inhoud: oprichting van het aardse koninkrijk door</a:t>
            </a:r>
            <a:br>
              <a:rPr lang="nl-NL" sz="3200" b="1" dirty="0" smtClean="0"/>
            </a:br>
            <a:r>
              <a:rPr lang="nl-NL" sz="3200" b="1" dirty="0" smtClean="0"/>
              <a:t>de Messias, Jezus Christus </a:t>
            </a:r>
            <a:r>
              <a:rPr lang="nl-NL" sz="3200" b="1" dirty="0" smtClean="0">
                <a:sym typeface="Wingdings" pitchFamily="2" charset="2"/>
              </a:rPr>
              <a:t> </a:t>
            </a:r>
            <a:r>
              <a:rPr lang="nl-NL" sz="3200" b="1" dirty="0" smtClean="0"/>
              <a:t>roeping Israël</a:t>
            </a:r>
            <a:endParaRPr lang="nl-NL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692696"/>
            <a:ext cx="9194697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4. Evangelie van het verborgen, hemelse koninkrijk </a:t>
            </a:r>
            <a:br>
              <a:rPr lang="nl-NL" sz="3200" b="1" dirty="0" smtClean="0"/>
            </a:br>
            <a:r>
              <a:rPr lang="nl-NL" sz="3200" b="1" dirty="0" smtClean="0"/>
              <a:t>     van God</a:t>
            </a:r>
            <a:br>
              <a:rPr lang="nl-NL" sz="3200" b="1" dirty="0" smtClean="0"/>
            </a:br>
            <a:r>
              <a:rPr lang="nl-NL" sz="3200" b="1" dirty="0" smtClean="0"/>
              <a:t>     P</a:t>
            </a:r>
            <a:r>
              <a:rPr lang="nl-NL" sz="3200" b="1" dirty="0" smtClean="0"/>
              <a:t>aulus: m</a:t>
            </a:r>
            <a:r>
              <a:rPr lang="nl-NL" sz="3200" b="1" dirty="0" smtClean="0"/>
              <a:t>ijn evangelie  Rom.2:16; 16:25; 2 Tim.2:8</a:t>
            </a:r>
          </a:p>
          <a:p>
            <a:r>
              <a:rPr lang="nl-NL" sz="3200" b="1" dirty="0" smtClean="0"/>
              <a:t>     Ons evangelie   2 Cor.4:3; 1 Thes.1:5; 2 Thes.2:14</a:t>
            </a:r>
            <a:br>
              <a:rPr lang="nl-NL" sz="3200" b="1" dirty="0" smtClean="0"/>
            </a:br>
            <a:r>
              <a:rPr lang="nl-NL" sz="3200" b="1" dirty="0" smtClean="0"/>
              <a:t>     Evangelie van de heerlijkheid van Christus, die 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het beeld van God is  2 Cor.4:4,6</a:t>
            </a:r>
            <a:br>
              <a:rPr lang="nl-NL" sz="3200" b="1" dirty="0" smtClean="0"/>
            </a:br>
            <a:r>
              <a:rPr lang="nl-NL" sz="3200" b="1" dirty="0" smtClean="0"/>
              <a:t>     Geheimenis van het evangelie Ef.6:19 verzoening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Het (</a:t>
            </a:r>
            <a:r>
              <a:rPr lang="nl-NL" sz="3200" b="1" dirty="0" err="1" smtClean="0"/>
              <a:t>Efeze</a:t>
            </a:r>
            <a:r>
              <a:rPr lang="nl-NL" sz="3200" b="1" dirty="0" smtClean="0"/>
              <a:t>-)geheimenis  Ef.3:8,9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Paulus’ inzicht in het geheimenis van Christus 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Ef.3:3-5</a:t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>      </a:t>
            </a:r>
            <a:endParaRPr lang="nl-NL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772816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Inhoud: de hemelvaart en verhoging van Christus  Jezus </a:t>
            </a:r>
            <a:r>
              <a:rPr lang="nl-NL" sz="3600" b="1" dirty="0" smtClean="0">
                <a:sym typeface="Wingdings" pitchFamily="2" charset="2"/>
              </a:rPr>
              <a:t> het hemelse aspect </a:t>
            </a:r>
            <a:r>
              <a:rPr lang="nl-NL" sz="3600" b="1" dirty="0" err="1" smtClean="0">
                <a:sym typeface="Wingdings" pitchFamily="2" charset="2"/>
              </a:rPr>
              <a:t>vh</a:t>
            </a:r>
            <a:r>
              <a:rPr lang="nl-NL" sz="3600" b="1" dirty="0" smtClean="0">
                <a:sym typeface="Wingdings" pitchFamily="2" charset="2"/>
              </a:rPr>
              <a:t> geheimenis v Christus</a:t>
            </a:r>
            <a:r>
              <a:rPr lang="nl-NL" sz="3600" b="1" dirty="0" smtClean="0"/>
              <a:t> </a:t>
            </a:r>
            <a:br>
              <a:rPr lang="nl-NL" sz="3600" b="1" dirty="0" smtClean="0"/>
            </a:br>
            <a:r>
              <a:rPr lang="nl-NL" sz="3600" b="1" dirty="0" smtClean="0"/>
              <a:t>Roeping van lichaam van Christus, plaats:</a:t>
            </a:r>
            <a:br>
              <a:rPr lang="nl-NL" sz="3600" b="1" dirty="0" smtClean="0"/>
            </a:br>
            <a:r>
              <a:rPr lang="nl-NL" sz="3600" b="1" dirty="0" smtClean="0"/>
              <a:t>te midden van de </a:t>
            </a:r>
            <a:r>
              <a:rPr lang="nl-NL" sz="3600" b="1" dirty="0" err="1" smtClean="0"/>
              <a:t>hemelingen</a:t>
            </a:r>
            <a:r>
              <a:rPr lang="nl-NL" sz="3600" b="1" dirty="0" smtClean="0"/>
              <a:t>, evangelie- </a:t>
            </a:r>
            <a:br>
              <a:rPr lang="nl-NL" sz="3600" b="1" dirty="0" smtClean="0"/>
            </a:br>
            <a:r>
              <a:rPr lang="nl-NL" sz="3600" b="1" dirty="0" smtClean="0"/>
              <a:t>prediking aan de </a:t>
            </a:r>
            <a:r>
              <a:rPr lang="nl-NL" sz="3600" b="1" dirty="0" err="1" smtClean="0"/>
              <a:t>hemelingen</a:t>
            </a:r>
            <a:endParaRPr lang="nl-NL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5567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 School </a:t>
            </a:r>
            <a:r>
              <a:rPr lang="nl-NL" sz="3600" b="1" dirty="0"/>
              <a:t>– type van het lichaam van Christus</a:t>
            </a:r>
            <a:br>
              <a:rPr lang="nl-NL" sz="3600" b="1" dirty="0"/>
            </a:b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 smtClean="0"/>
              <a:t> </a:t>
            </a:r>
            <a:r>
              <a:rPr lang="nl-NL" sz="3600" b="1" dirty="0" err="1" smtClean="0"/>
              <a:t>Tyrannus</a:t>
            </a:r>
            <a:r>
              <a:rPr lang="nl-NL" sz="3600" b="1" dirty="0" smtClean="0"/>
              <a:t> </a:t>
            </a:r>
            <a:r>
              <a:rPr lang="nl-NL" sz="3600" b="1" dirty="0"/>
              <a:t>– alleenheerser : type van Christus</a:t>
            </a:r>
            <a:br>
              <a:rPr lang="nl-NL" sz="3600" b="1" dirty="0"/>
            </a:b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 smtClean="0"/>
              <a:t> Paulus </a:t>
            </a:r>
            <a:r>
              <a:rPr lang="nl-NL" sz="3600" b="1" dirty="0"/>
              <a:t>geeft dagelijks onderricht</a:t>
            </a:r>
            <a:br>
              <a:rPr lang="nl-NL" sz="3600" b="1" dirty="0"/>
            </a:b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 smtClean="0"/>
              <a:t> 2 </a:t>
            </a:r>
            <a:r>
              <a:rPr lang="nl-NL" sz="3600" b="1" dirty="0"/>
              <a:t>jaar – 2000 jaar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69269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Opstand van:</a:t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>
                <a:solidFill>
                  <a:srgbClr val="C00000"/>
                </a:solidFill>
              </a:rPr>
              <a:t/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>
                <a:solidFill>
                  <a:srgbClr val="C00000"/>
                </a:solidFill>
              </a:rPr>
              <a:t>de tegenwerker </a:t>
            </a:r>
            <a:r>
              <a:rPr lang="nl-NL" sz="3200" b="1" dirty="0" smtClean="0">
                <a:solidFill>
                  <a:srgbClr val="C00000"/>
                </a:solidFill>
              </a:rPr>
              <a:t> bedreigd </a:t>
            </a:r>
            <a:r>
              <a:rPr lang="nl-NL" sz="3200" b="1" dirty="0" smtClean="0">
                <a:solidFill>
                  <a:srgbClr val="C00000"/>
                </a:solidFill>
                <a:sym typeface="Wingdings"/>
              </a:rPr>
              <a:t></a:t>
            </a:r>
            <a:r>
              <a:rPr lang="nl-NL" sz="3200" b="1" dirty="0" smtClean="0">
                <a:solidFill>
                  <a:srgbClr val="C00000"/>
                </a:solidFill>
              </a:rPr>
              <a:t> </a:t>
            </a:r>
            <a:r>
              <a:rPr lang="nl-NL" sz="3200" b="1" dirty="0">
                <a:solidFill>
                  <a:srgbClr val="C00000"/>
                </a:solidFill>
              </a:rPr>
              <a:t>Paulus </a:t>
            </a:r>
            <a:r>
              <a:rPr lang="nl-NL" sz="3200" b="1" dirty="0" smtClean="0">
                <a:solidFill>
                  <a:srgbClr val="C00000"/>
                </a:solidFill>
              </a:rPr>
              <a:t>predikte</a:t>
            </a:r>
            <a:br>
              <a:rPr lang="nl-NL" sz="3200" b="1" dirty="0" smtClean="0">
                <a:solidFill>
                  <a:srgbClr val="C00000"/>
                </a:solidFill>
              </a:rPr>
            </a:br>
            <a:r>
              <a:rPr lang="nl-NL" sz="3200" b="1" dirty="0" smtClean="0">
                <a:solidFill>
                  <a:srgbClr val="C00000"/>
                </a:solidFill>
              </a:rPr>
              <a:t>                                               de</a:t>
            </a:r>
            <a:r>
              <a:rPr lang="nl-NL" sz="3200" b="1" dirty="0">
                <a:solidFill>
                  <a:srgbClr val="C00000"/>
                </a:solidFill>
              </a:rPr>
              <a:t> </a:t>
            </a:r>
            <a:r>
              <a:rPr lang="nl-NL" sz="3200" b="1" dirty="0" smtClean="0">
                <a:solidFill>
                  <a:srgbClr val="C00000"/>
                </a:solidFill>
              </a:rPr>
              <a:t>verheerlijkte </a:t>
            </a:r>
            <a:r>
              <a:rPr lang="nl-NL" sz="3200" b="1" dirty="0">
                <a:solidFill>
                  <a:srgbClr val="C00000"/>
                </a:solidFill>
              </a:rPr>
              <a:t>Heer</a:t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>
                <a:solidFill>
                  <a:srgbClr val="C00000"/>
                </a:solidFill>
              </a:rPr>
              <a:t/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>
                <a:solidFill>
                  <a:srgbClr val="C00000"/>
                </a:solidFill>
              </a:rPr>
              <a:t>de Joden </a:t>
            </a:r>
            <a:r>
              <a:rPr lang="nl-NL" sz="3200" b="1" dirty="0" smtClean="0">
                <a:solidFill>
                  <a:srgbClr val="C00000"/>
                </a:solidFill>
              </a:rPr>
              <a:t>bedreigd </a:t>
            </a:r>
            <a:r>
              <a:rPr lang="nl-NL" sz="3200" b="1" dirty="0" smtClean="0">
                <a:solidFill>
                  <a:srgbClr val="C00000"/>
                </a:solidFill>
                <a:sym typeface="Wingdings"/>
              </a:rPr>
              <a:t></a:t>
            </a:r>
            <a:r>
              <a:rPr lang="nl-NL" sz="3200" b="1" dirty="0" smtClean="0">
                <a:solidFill>
                  <a:srgbClr val="C00000"/>
                </a:solidFill>
              </a:rPr>
              <a:t> door </a:t>
            </a:r>
            <a:r>
              <a:rPr lang="nl-NL" sz="3200" b="1" dirty="0">
                <a:solidFill>
                  <a:srgbClr val="C00000"/>
                </a:solidFill>
              </a:rPr>
              <a:t>het evangelie</a:t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>
                <a:solidFill>
                  <a:srgbClr val="C00000"/>
                </a:solidFill>
              </a:rPr>
              <a:t/>
            </a:r>
            <a:br>
              <a:rPr lang="nl-NL" sz="3200" b="1" dirty="0">
                <a:solidFill>
                  <a:srgbClr val="C00000"/>
                </a:solidFill>
              </a:rPr>
            </a:br>
            <a:r>
              <a:rPr lang="nl-NL" sz="3200" b="1" dirty="0" smtClean="0">
                <a:solidFill>
                  <a:srgbClr val="C00000"/>
                </a:solidFill>
              </a:rPr>
              <a:t>commerciële wereld  bedreigd </a:t>
            </a:r>
            <a:r>
              <a:rPr lang="nl-NL" sz="3200" b="1" dirty="0" smtClean="0">
                <a:solidFill>
                  <a:srgbClr val="C00000"/>
                </a:solidFill>
                <a:sym typeface="Wingdings"/>
              </a:rPr>
              <a:t></a:t>
            </a:r>
            <a:r>
              <a:rPr lang="nl-NL" sz="3200" b="1" dirty="0" smtClean="0">
                <a:solidFill>
                  <a:srgbClr val="C00000"/>
                </a:solidFill>
              </a:rPr>
              <a:t> </a:t>
            </a:r>
            <a:r>
              <a:rPr lang="nl-NL" sz="3200" b="1" dirty="0">
                <a:solidFill>
                  <a:srgbClr val="C00000"/>
                </a:solidFill>
              </a:rPr>
              <a:t>gelovigen staan buiten de </a:t>
            </a:r>
            <a:r>
              <a:rPr lang="nl-NL" sz="3200" b="1" dirty="0" smtClean="0">
                <a:solidFill>
                  <a:srgbClr val="C00000"/>
                </a:solidFill>
              </a:rPr>
              <a:t>wereld en commercie en godsdienst gaan hand in hand</a:t>
            </a:r>
            <a:endParaRPr lang="nl-NL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4766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               Jaarthema: 2 </a:t>
            </a:r>
            <a:r>
              <a:rPr lang="nl-NL" sz="3600" b="1" dirty="0" err="1" smtClean="0"/>
              <a:t>Corinthiërs</a:t>
            </a:r>
            <a:r>
              <a:rPr lang="nl-NL" sz="3600" b="1" dirty="0" smtClean="0"/>
              <a:t> 4:18: </a:t>
            </a:r>
            <a:br>
              <a:rPr lang="nl-NL" sz="3600" b="1" dirty="0" smtClean="0"/>
            </a:br>
            <a:r>
              <a:rPr lang="nl-NL" sz="3600" b="1" dirty="0" smtClean="0"/>
              <a:t>‘daar wij </a:t>
            </a:r>
            <a:r>
              <a:rPr lang="nl-NL" sz="3600" b="1" dirty="0"/>
              <a:t>niet zien op het zichtbare, </a:t>
            </a:r>
            <a:br>
              <a:rPr lang="nl-NL" sz="3600" b="1" dirty="0"/>
            </a:br>
            <a:r>
              <a:rPr lang="nl-NL" sz="3600" b="1" dirty="0"/>
              <a:t>maar op het onzichtbare, want het zichtbare is </a:t>
            </a:r>
            <a:br>
              <a:rPr lang="nl-NL" sz="3600" b="1" dirty="0"/>
            </a:br>
            <a:r>
              <a:rPr lang="nl-NL" sz="3600" b="1" dirty="0"/>
              <a:t>tijdelijk, maar het onzichtbare is eeuwig’.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76470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/>
              <a:t>Troost en </a:t>
            </a:r>
            <a:r>
              <a:rPr lang="nl-NL" sz="3600" b="1" dirty="0" smtClean="0"/>
              <a:t>bemoediging: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/>
              <a:t>oud </a:t>
            </a:r>
            <a:r>
              <a:rPr lang="nl-NL" sz="3600" b="1" dirty="0">
                <a:sym typeface="Wingdings"/>
              </a:rPr>
              <a:t></a:t>
            </a:r>
            <a:r>
              <a:rPr lang="nl-NL" sz="3600" b="1" dirty="0"/>
              <a:t>nieuw</a:t>
            </a:r>
            <a:br>
              <a:rPr lang="nl-NL" sz="3600" b="1" dirty="0"/>
            </a:br>
            <a:endParaRPr lang="nl-NL" sz="3600" b="1" dirty="0" smtClean="0"/>
          </a:p>
          <a:p>
            <a:r>
              <a:rPr lang="nl-NL" sz="3600" b="1" dirty="0" smtClean="0"/>
              <a:t>zichtbaar </a:t>
            </a:r>
            <a:r>
              <a:rPr lang="nl-NL" sz="3600" b="1" dirty="0">
                <a:sym typeface="Wingdings"/>
              </a:rPr>
              <a:t></a:t>
            </a:r>
            <a:r>
              <a:rPr lang="nl-NL" sz="3600" b="1" dirty="0"/>
              <a:t> onzichtbaar </a:t>
            </a:r>
            <a:r>
              <a:rPr lang="nl-NL" sz="3600" b="1" dirty="0">
                <a:sym typeface="Wingdings"/>
              </a:rPr>
              <a:t></a:t>
            </a:r>
            <a:r>
              <a:rPr lang="nl-NL" sz="3600" b="1" dirty="0"/>
              <a:t> zichtbaar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620688"/>
            <a:ext cx="834888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Daarom verliezen wij de moed </a:t>
            </a:r>
            <a:r>
              <a:rPr lang="nl-NL" sz="4400" b="1" dirty="0" smtClean="0"/>
              <a:t>niet</a:t>
            </a:r>
            <a:br>
              <a:rPr lang="nl-NL" sz="4400" b="1" dirty="0" smtClean="0"/>
            </a:b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nl-NL" sz="2400" b="1" dirty="0" err="1" smtClean="0">
                <a:solidFill>
                  <a:schemeClr val="tx2">
                    <a:lumMod val="50000"/>
                  </a:schemeClr>
                </a:solidFill>
              </a:rPr>
              <a:t>Corinthiërs</a:t>
            </a:r>
            <a:r>
              <a:rPr lang="nl-NL" sz="2400" b="1" dirty="0" smtClean="0">
                <a:solidFill>
                  <a:schemeClr val="tx2">
                    <a:lumMod val="50000"/>
                  </a:schemeClr>
                </a:solidFill>
              </a:rPr>
              <a:t> 4:1,16 </a:t>
            </a:r>
            <a:endParaRPr lang="nl-N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47667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/>
              <a:t>deze </a:t>
            </a:r>
            <a:r>
              <a:rPr lang="nl-NL" sz="4000" b="1" dirty="0"/>
              <a:t>bediening </a:t>
            </a:r>
            <a:r>
              <a:rPr lang="nl-NL" sz="4000" b="1" dirty="0" smtClean="0"/>
              <a:t>=</a:t>
            </a:r>
            <a:br>
              <a:rPr lang="nl-NL" sz="4000" b="1" dirty="0" smtClean="0"/>
            </a:b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van de geest (2 C 3:8)</a:t>
            </a:r>
            <a:br>
              <a:rPr lang="nl-NL" sz="4000" b="1" dirty="0" smtClean="0"/>
            </a:br>
            <a:r>
              <a:rPr lang="nl-NL" sz="4000" b="1" dirty="0" smtClean="0"/>
              <a:t>van de gerechtigheid (2 C 3:9)</a:t>
            </a:r>
            <a:br>
              <a:rPr lang="nl-NL" sz="4000" b="1" dirty="0" smtClean="0"/>
            </a:br>
            <a:r>
              <a:rPr lang="nl-NL" sz="4000" b="1" dirty="0" smtClean="0"/>
              <a:t>‘onze bediening’ </a:t>
            </a:r>
            <a:br>
              <a:rPr lang="nl-NL" sz="4000" b="1" dirty="0" smtClean="0"/>
            </a:br>
            <a:r>
              <a:rPr lang="nl-NL" sz="4000" b="1" dirty="0" smtClean="0"/>
              <a:t>‘ons evangelie’</a:t>
            </a:r>
            <a:endParaRPr lang="nl-NL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980728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Barmhartig zijn – vers 1</a:t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nl-NL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Roeping en dienstwerk van Paulus: lijden 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E:\Afbeeldingen\paulus_prek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029406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132</Words>
  <Application>Microsoft Office PowerPoint</Application>
  <PresentationFormat>Diavoorstelling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Date</dc:creator>
  <cp:lastModifiedBy>Date</cp:lastModifiedBy>
  <cp:revision>2</cp:revision>
  <dcterms:created xsi:type="dcterms:W3CDTF">2012-07-15T14:41:43Z</dcterms:created>
  <dcterms:modified xsi:type="dcterms:W3CDTF">2012-07-16T07:59:57Z</dcterms:modified>
</cp:coreProperties>
</file>