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3" r:id="rId5"/>
    <p:sldId id="259" r:id="rId6"/>
    <p:sldId id="262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9" r:id="rId18"/>
    <p:sldId id="273" r:id="rId19"/>
    <p:sldId id="278" r:id="rId20"/>
    <p:sldId id="274" r:id="rId21"/>
    <p:sldId id="277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611C-CD1E-494F-97C4-83CAD8D6157B}" type="datetimeFigureOut">
              <a:rPr lang="nl-NL" smtClean="0"/>
              <a:pPr/>
              <a:t>16-7-2012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5DD2-C5EC-4EC8-A697-1A75E694B9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8864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               Jaarthema: 2 </a:t>
            </a:r>
            <a:r>
              <a:rPr lang="nl-NL" sz="3600" b="1" dirty="0" err="1" smtClean="0"/>
              <a:t>Corinthiërs</a:t>
            </a:r>
            <a:r>
              <a:rPr lang="nl-NL" sz="3600" b="1" dirty="0" smtClean="0"/>
              <a:t> 4:18: </a:t>
            </a:r>
            <a:br>
              <a:rPr lang="nl-NL" sz="3600" b="1" dirty="0" smtClean="0"/>
            </a:br>
            <a:r>
              <a:rPr lang="nl-NL" sz="3600" b="1" dirty="0" smtClean="0"/>
              <a:t>‘en wij niet opmerken wat zichtbaar is, maar wat onzichtbaar is, </a:t>
            </a:r>
            <a:r>
              <a:rPr lang="nl-NL" sz="3600" b="1" dirty="0"/>
              <a:t>want het zichtbare is </a:t>
            </a:r>
            <a:r>
              <a:rPr lang="nl-NL" sz="3600" b="1" dirty="0" smtClean="0"/>
              <a:t>voor een korte era, het </a:t>
            </a:r>
            <a:r>
              <a:rPr lang="nl-NL" sz="3600" b="1" dirty="0"/>
              <a:t>onzichtbare is </a:t>
            </a:r>
            <a:r>
              <a:rPr lang="nl-NL" sz="3600" b="1" dirty="0" smtClean="0"/>
              <a:t>echter </a:t>
            </a:r>
            <a:r>
              <a:rPr lang="nl-NL" sz="3600" b="1" dirty="0" err="1" smtClean="0"/>
              <a:t>eonisch</a:t>
            </a:r>
            <a:r>
              <a:rPr lang="nl-NL" sz="3600" b="1" dirty="0" smtClean="0"/>
              <a:t>’. </a:t>
            </a:r>
            <a:endParaRPr lang="nl-NL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764704"/>
            <a:ext cx="58666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  <a:t>God, die gesproken heeft:</a:t>
            </a:r>
            <a:b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  <a:t>licht </a:t>
            </a:r>
            <a:r>
              <a:rPr lang="nl-NL" sz="3600" b="1" dirty="0" err="1" smtClean="0">
                <a:solidFill>
                  <a:schemeClr val="accent2">
                    <a:lumMod val="50000"/>
                  </a:schemeClr>
                </a:solidFill>
              </a:rPr>
              <a:t>schijne</a:t>
            </a:r>
            <a: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  <a:t> uit de duisternis  </a:t>
            </a:r>
            <a:b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600" b="1" dirty="0" smtClean="0">
                <a:solidFill>
                  <a:schemeClr val="accent2">
                    <a:lumMod val="50000"/>
                  </a:schemeClr>
                </a:solidFill>
              </a:rPr>
              <a:t>(vers 6)</a:t>
            </a:r>
            <a:endParaRPr lang="nl-NL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908720"/>
            <a:ext cx="703961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chemeClr val="accent2">
                    <a:lumMod val="50000"/>
                  </a:schemeClr>
                </a:solidFill>
              </a:rPr>
              <a:t>Menselijk geweten: 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400" b="1" dirty="0" err="1" smtClean="0">
                <a:solidFill>
                  <a:schemeClr val="accent2">
                    <a:lumMod val="50000"/>
                  </a:schemeClr>
                </a:solidFill>
              </a:rPr>
              <a:t>suneidesis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– samen weten</a:t>
            </a:r>
            <a:b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400" b="1" dirty="0" err="1" smtClean="0">
                <a:solidFill>
                  <a:schemeClr val="accent2">
                    <a:lumMod val="50000"/>
                  </a:schemeClr>
                </a:solidFill>
              </a:rPr>
              <a:t>nesjamah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– lamp van Jahweh</a:t>
            </a:r>
            <a:endParaRPr lang="nl-N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E:\Afbeeldingen\Olielampj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320077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1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764704"/>
            <a:ext cx="774115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/>
              <a:t>Waarheid : </a:t>
            </a: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>evangelie van de waarheid – Paulus</a:t>
            </a:r>
            <a:br>
              <a:rPr lang="nl-NL" sz="4000" b="1" dirty="0" smtClean="0"/>
            </a:b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>ons evangelie </a:t>
            </a:r>
            <a:r>
              <a:rPr lang="nl-NL" sz="4000" b="1" u="sng" dirty="0" smtClean="0"/>
              <a:t>bedekt</a:t>
            </a:r>
            <a:r>
              <a:rPr lang="nl-NL" sz="4000" b="1" dirty="0" smtClean="0"/>
              <a:t>  in </a:t>
            </a:r>
            <a:br>
              <a:rPr lang="nl-NL" sz="4000" b="1" dirty="0" smtClean="0"/>
            </a:br>
            <a:r>
              <a:rPr lang="nl-NL" sz="4000" b="1" dirty="0" smtClean="0"/>
              <a:t>hen, die verloren gaan</a:t>
            </a:r>
            <a:endParaRPr lang="nl-NL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54868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u="sng" dirty="0"/>
              <a:t>Bedekking: deel van de </a:t>
            </a:r>
            <a:r>
              <a:rPr lang="nl-NL" sz="4400" b="1" u="sng" dirty="0" err="1"/>
              <a:t>bijbelse</a:t>
            </a:r>
            <a:r>
              <a:rPr lang="nl-NL" sz="4400" b="1" u="sng" dirty="0"/>
              <a:t> waarheid niet prediken </a:t>
            </a:r>
            <a:endParaRPr lang="nl-NL" sz="4400" b="1" u="sng" dirty="0" smtClean="0"/>
          </a:p>
          <a:p>
            <a:endParaRPr lang="nl-NL" sz="4400" b="1" dirty="0"/>
          </a:p>
          <a:p>
            <a:endParaRPr lang="nl-NL" sz="4400" b="1" dirty="0" smtClean="0"/>
          </a:p>
          <a:p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Bv: zichzelf </a:t>
            </a:r>
            <a:r>
              <a:rPr lang="nl-NL" sz="4400" b="1" dirty="0" err="1" smtClean="0">
                <a:solidFill>
                  <a:schemeClr val="accent2">
                    <a:lumMod val="50000"/>
                  </a:schemeClr>
                </a:solidFill>
              </a:rPr>
              <a:t>ipv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Christus Jezus</a:t>
            </a:r>
            <a:endParaRPr lang="nl-N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E:\Afbeeldingen\teach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180975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2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fbeeldingen\biddend j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96952"/>
            <a:ext cx="4113807" cy="3081384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755576" y="476672"/>
            <a:ext cx="66207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bedekking van de </a:t>
            </a:r>
            <a:r>
              <a:rPr lang="nl-NL" sz="4400" b="1" dirty="0" smtClean="0"/>
              <a:t>waarheid</a:t>
            </a:r>
          </a:p>
          <a:p>
            <a:endParaRPr lang="nl-NL" sz="4400" b="1" dirty="0"/>
          </a:p>
          <a:p>
            <a:r>
              <a:rPr lang="nl-NL" sz="3200" b="1" dirty="0" smtClean="0"/>
              <a:t>1 </a:t>
            </a:r>
            <a:r>
              <a:rPr lang="nl-NL" sz="3200" b="1" dirty="0" err="1" smtClean="0"/>
              <a:t>Corinthiërs</a:t>
            </a:r>
            <a:r>
              <a:rPr lang="nl-NL" sz="3200" b="1" dirty="0" smtClean="0"/>
              <a:t> 2   ziels - geestelijk</a:t>
            </a:r>
            <a:endParaRPr lang="nl-NL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Afbeeldingen\Vraagte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5625" cy="3095625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2699792" y="1268760"/>
            <a:ext cx="56950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/>
              <a:t>welke evangeliën</a:t>
            </a:r>
          </a:p>
        </p:txBody>
      </p:sp>
      <p:pic>
        <p:nvPicPr>
          <p:cNvPr id="28675" name="Picture 3" descr="E:\Afbeeldingen\wederkomst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915" y="2780928"/>
            <a:ext cx="705914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1196752"/>
            <a:ext cx="79446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nl-NL" sz="3600" b="1" dirty="0" err="1" smtClean="0"/>
              <a:t>Eonisch</a:t>
            </a:r>
            <a:r>
              <a:rPr lang="nl-NL" sz="3600" b="1" dirty="0" smtClean="0"/>
              <a:t> </a:t>
            </a:r>
            <a:r>
              <a:rPr lang="nl-NL" sz="3600" b="1" dirty="0"/>
              <a:t>evangelie:  aanbid </a:t>
            </a:r>
            <a:r>
              <a:rPr lang="nl-NL" sz="3600" b="1" dirty="0" smtClean="0"/>
              <a:t>God,</a:t>
            </a:r>
            <a:br>
              <a:rPr lang="nl-NL" sz="3600" b="1" dirty="0" smtClean="0"/>
            </a:br>
            <a:r>
              <a:rPr lang="nl-NL" sz="3600" b="1" dirty="0" smtClean="0"/>
              <a:t>vreest God, eert Hem</a:t>
            </a:r>
            <a:br>
              <a:rPr lang="nl-NL" sz="3600" b="1" dirty="0" smtClean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Openbaring 14:6,7 Prediker 12:13,14</a:t>
            </a:r>
            <a:endParaRPr lang="nl-NL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980728"/>
            <a:ext cx="936115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2. Evangelie van God                                Romeinen 1:1-6</a:t>
            </a:r>
            <a:br>
              <a:rPr lang="nl-NL" sz="3200" b="1" dirty="0" smtClean="0"/>
            </a:br>
            <a:r>
              <a:rPr lang="nl-NL" sz="3200" b="1" dirty="0" smtClean="0"/>
              <a:t>     Evangelie van de genade van God    Hand. 20:24</a:t>
            </a:r>
            <a:br>
              <a:rPr lang="nl-NL" sz="3200" b="1" dirty="0" smtClean="0"/>
            </a:br>
            <a:r>
              <a:rPr lang="nl-NL" sz="3200" b="1" dirty="0" smtClean="0"/>
              <a:t>     Evangelie van Christus                        Galaten 1:7 </a:t>
            </a:r>
            <a:br>
              <a:rPr lang="nl-NL" sz="3200" b="1" dirty="0" smtClean="0"/>
            </a:br>
            <a:r>
              <a:rPr lang="nl-NL" sz="3200" b="1" dirty="0" smtClean="0"/>
              <a:t>     Evangelie van de voorhuid                 Galaten 2:7</a:t>
            </a:r>
            <a:br>
              <a:rPr lang="nl-NL" sz="3200" b="1" dirty="0" smtClean="0"/>
            </a:br>
            <a:r>
              <a:rPr lang="nl-NL" sz="3200" b="1" dirty="0" smtClean="0"/>
              <a:t>     Evangelie van jullie redding               </a:t>
            </a:r>
            <a:r>
              <a:rPr lang="nl-NL" sz="3200" b="1" dirty="0" err="1" smtClean="0"/>
              <a:t>Efeziërs</a:t>
            </a:r>
            <a:r>
              <a:rPr lang="nl-NL" sz="3200" b="1" dirty="0" smtClean="0"/>
              <a:t> 1:13</a:t>
            </a:r>
            <a:br>
              <a:rPr lang="nl-NL" sz="3200" b="1" dirty="0" smtClean="0"/>
            </a:br>
            <a:r>
              <a:rPr lang="nl-NL" sz="3200" b="1" dirty="0" smtClean="0"/>
              <a:t>     Evangelie van de vrede                       </a:t>
            </a:r>
            <a:r>
              <a:rPr lang="nl-NL" sz="3200" b="1" dirty="0" err="1" smtClean="0"/>
              <a:t>Efeziërs</a:t>
            </a:r>
            <a:r>
              <a:rPr lang="nl-NL" sz="3200" b="1" dirty="0" smtClean="0"/>
              <a:t> 6:15</a:t>
            </a:r>
          </a:p>
          <a:p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 smtClean="0"/>
              <a:t>Inhoud: de aardse komst, dood en opstanding van de </a:t>
            </a:r>
            <a:br>
              <a:rPr lang="nl-NL" sz="3200" b="1" dirty="0" smtClean="0"/>
            </a:br>
            <a:r>
              <a:rPr lang="nl-NL" sz="3200" b="1" dirty="0" smtClean="0"/>
              <a:t>Heer Jezus Christus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75656" y="692696"/>
            <a:ext cx="58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/>
              <a:t/>
            </a:r>
            <a:br>
              <a:rPr lang="nl-NL" sz="5400" dirty="0"/>
            </a:br>
            <a:r>
              <a:rPr lang="nl-NL" sz="5400" dirty="0"/>
              <a:t/>
            </a:r>
            <a:br>
              <a:rPr lang="nl-NL" sz="5400" dirty="0"/>
            </a:br>
            <a:endParaRPr lang="nl-NL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51520" y="980728"/>
            <a:ext cx="5760680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 </a:t>
            </a:r>
            <a:r>
              <a:rPr lang="nl-NL" sz="4000" b="1" u="sng" dirty="0" smtClean="0"/>
              <a:t>ons evangelie</a:t>
            </a:r>
            <a:r>
              <a:rPr lang="nl-NL" sz="4000" b="1" dirty="0" smtClean="0"/>
              <a:t> bedekt is , </a:t>
            </a:r>
            <a:br>
              <a:rPr lang="nl-NL" sz="4000" b="1" dirty="0" smtClean="0"/>
            </a:br>
            <a:r>
              <a:rPr lang="nl-NL" sz="4000" b="1" dirty="0" smtClean="0"/>
              <a:t>is het bedekt in degenen </a:t>
            </a:r>
            <a:br>
              <a:rPr lang="nl-NL" sz="4000" b="1" dirty="0" smtClean="0"/>
            </a:br>
            <a:r>
              <a:rPr lang="nl-NL" sz="4000" b="1" dirty="0" smtClean="0"/>
              <a:t>die verloren gaan…. </a:t>
            </a:r>
            <a:r>
              <a:rPr lang="nl-NL" sz="3200" b="1" dirty="0" smtClean="0"/>
              <a:t>(vers 3)</a:t>
            </a:r>
          </a:p>
          <a:p>
            <a:endParaRPr lang="nl-NL" sz="3200" b="1" dirty="0" smtClean="0"/>
          </a:p>
          <a:p>
            <a:endParaRPr lang="nl-NL" sz="3200" b="1" dirty="0" smtClean="0"/>
          </a:p>
          <a:p>
            <a:r>
              <a:rPr lang="nl-NL" sz="3200" b="1" dirty="0" smtClean="0"/>
              <a:t>evangelie van de heerlijkheid</a:t>
            </a:r>
            <a:br>
              <a:rPr lang="nl-NL" sz="3200" b="1" dirty="0" smtClean="0"/>
            </a:br>
            <a:r>
              <a:rPr lang="nl-NL" sz="3200" b="1" dirty="0" smtClean="0"/>
              <a:t>van de gelukkige God, dat </a:t>
            </a:r>
            <a:r>
              <a:rPr lang="nl-NL" sz="3200" b="1" i="1" dirty="0" smtClean="0"/>
              <a:t>mij</a:t>
            </a:r>
            <a:r>
              <a:rPr lang="nl-NL" sz="3200" b="1" dirty="0" smtClean="0"/>
              <a:t> </a:t>
            </a:r>
            <a:br>
              <a:rPr lang="nl-NL" sz="3200" b="1" dirty="0" smtClean="0"/>
            </a:br>
            <a:r>
              <a:rPr lang="nl-NL" sz="3200" b="1" dirty="0" smtClean="0"/>
              <a:t>toevertrouwd is</a:t>
            </a:r>
          </a:p>
          <a:p>
            <a:r>
              <a:rPr lang="nl-NL" sz="2400" b="1" dirty="0" smtClean="0"/>
              <a:t>1 </a:t>
            </a:r>
            <a:r>
              <a:rPr lang="nl-NL" sz="2400" b="1" dirty="0" err="1" smtClean="0"/>
              <a:t>Timotheüs</a:t>
            </a:r>
            <a:r>
              <a:rPr lang="nl-NL" sz="2400" b="1" dirty="0" smtClean="0"/>
              <a:t> 1:11</a:t>
            </a:r>
            <a:r>
              <a:rPr lang="nl-NL" sz="3200" b="1" dirty="0" smtClean="0"/>
              <a:t/>
            </a:r>
            <a:br>
              <a:rPr lang="nl-NL" sz="3200" b="1" dirty="0" smtClean="0"/>
            </a:br>
            <a:endParaRPr lang="nl-NL" sz="3200" dirty="0"/>
          </a:p>
        </p:txBody>
      </p:sp>
      <p:pic>
        <p:nvPicPr>
          <p:cNvPr id="6" name="Picture 2" descr="E:\Afbeeldingen\Vraagte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12976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2276872"/>
            <a:ext cx="860806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3. Evangelie van het openbare koninkrijk van God</a:t>
            </a:r>
            <a:br>
              <a:rPr lang="nl-NL" sz="3200" b="1" dirty="0" smtClean="0"/>
            </a:br>
            <a:r>
              <a:rPr lang="nl-NL" sz="3200" b="1" dirty="0" smtClean="0"/>
              <a:t>    Evangelie van het koninkrijk van de hemelen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Matt.4:23;9:35;24:14; Mc.1:14; Lc.1:8; Ha.8:2</a:t>
            </a:r>
          </a:p>
          <a:p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 smtClean="0"/>
              <a:t>Inhoud: oprichting van het aardse koninkrijk door</a:t>
            </a:r>
            <a:br>
              <a:rPr lang="nl-NL" sz="3200" b="1" dirty="0" smtClean="0"/>
            </a:br>
            <a:r>
              <a:rPr lang="nl-NL" sz="3200" b="1" dirty="0" smtClean="0"/>
              <a:t>de Messias, Jezus Christus </a:t>
            </a:r>
            <a:r>
              <a:rPr lang="nl-NL" sz="3200" b="1" dirty="0" smtClean="0">
                <a:sym typeface="Wingdings" pitchFamily="2" charset="2"/>
              </a:rPr>
              <a:t> </a:t>
            </a:r>
            <a:r>
              <a:rPr lang="nl-NL" sz="3200" b="1" dirty="0" smtClean="0"/>
              <a:t>roeping Israël</a:t>
            </a:r>
            <a:endParaRPr lang="nl-NL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692696"/>
            <a:ext cx="9194697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4. Evangelie van het verborgen, hemelse koninkrijk </a:t>
            </a:r>
            <a:br>
              <a:rPr lang="nl-NL" sz="3200" b="1" dirty="0" smtClean="0"/>
            </a:br>
            <a:r>
              <a:rPr lang="nl-NL" sz="3200" b="1" dirty="0" smtClean="0"/>
              <a:t>     van God</a:t>
            </a:r>
            <a:br>
              <a:rPr lang="nl-NL" sz="3200" b="1" dirty="0" smtClean="0"/>
            </a:br>
            <a:r>
              <a:rPr lang="nl-NL" sz="3200" b="1" dirty="0" smtClean="0"/>
              <a:t>     Paulus: mijn evangelie  Rom.2:16; 16:25; 2 Tim.2:8</a:t>
            </a:r>
          </a:p>
          <a:p>
            <a:r>
              <a:rPr lang="nl-NL" sz="3200" b="1" dirty="0" smtClean="0"/>
              <a:t>     Ons evangelie   2 Cor.4:3; 1 Thes.1:5; 2 Thes.2:14</a:t>
            </a:r>
            <a:br>
              <a:rPr lang="nl-NL" sz="3200" b="1" dirty="0" smtClean="0"/>
            </a:br>
            <a:r>
              <a:rPr lang="nl-NL" sz="3200" b="1" dirty="0" smtClean="0"/>
              <a:t>     Evangelie van de heerlijkheid van Christus, die 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het beeld van God is  2 Cor.4:4,6</a:t>
            </a:r>
            <a:br>
              <a:rPr lang="nl-NL" sz="3200" b="1" dirty="0" smtClean="0"/>
            </a:br>
            <a:r>
              <a:rPr lang="nl-NL" sz="3200" b="1" dirty="0" smtClean="0"/>
              <a:t>     Geheimenis van het evangelie Ef.6:19 verzoening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Het (</a:t>
            </a:r>
            <a:r>
              <a:rPr lang="nl-NL" sz="3200" b="1" dirty="0" err="1" smtClean="0"/>
              <a:t>Efeze</a:t>
            </a:r>
            <a:r>
              <a:rPr lang="nl-NL" sz="3200" b="1" dirty="0" smtClean="0"/>
              <a:t>-)geheimenis  Ef.3:8,9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Paulus’ inzicht in het geheimenis van Christus </a:t>
            </a:r>
          </a:p>
          <a:p>
            <a:r>
              <a:rPr lang="nl-NL" sz="3200" b="1" dirty="0"/>
              <a:t> </a:t>
            </a:r>
            <a:r>
              <a:rPr lang="nl-NL" sz="3200" b="1" dirty="0" smtClean="0"/>
              <a:t>    Ef.3:3-5</a:t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>      </a:t>
            </a:r>
            <a:endParaRPr lang="nl-NL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772816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Inhoud: de hemelvaart en verhoging van Christus  Jezus </a:t>
            </a:r>
            <a:r>
              <a:rPr lang="nl-NL" sz="3600" b="1" dirty="0" smtClean="0">
                <a:sym typeface="Wingdings" pitchFamily="2" charset="2"/>
              </a:rPr>
              <a:t> het hemelse aspect </a:t>
            </a:r>
            <a:r>
              <a:rPr lang="nl-NL" sz="3600" b="1" dirty="0" err="1" smtClean="0">
                <a:sym typeface="Wingdings" pitchFamily="2" charset="2"/>
              </a:rPr>
              <a:t>vh</a:t>
            </a:r>
            <a:r>
              <a:rPr lang="nl-NL" sz="3600" b="1" dirty="0" smtClean="0">
                <a:sym typeface="Wingdings" pitchFamily="2" charset="2"/>
              </a:rPr>
              <a:t> geheimenis v Christus</a:t>
            </a:r>
            <a:r>
              <a:rPr lang="nl-NL" sz="3600" b="1" dirty="0" smtClean="0"/>
              <a:t> </a:t>
            </a:r>
            <a:br>
              <a:rPr lang="nl-NL" sz="3600" b="1" dirty="0" smtClean="0"/>
            </a:br>
            <a:r>
              <a:rPr lang="nl-NL" sz="3600" b="1" dirty="0" smtClean="0"/>
              <a:t>Roeping van lichaam van Christus, plaats:</a:t>
            </a:r>
            <a:br>
              <a:rPr lang="nl-NL" sz="3600" b="1" dirty="0" smtClean="0"/>
            </a:br>
            <a:r>
              <a:rPr lang="nl-NL" sz="3600" b="1" dirty="0" smtClean="0"/>
              <a:t>te midden van de </a:t>
            </a:r>
            <a:r>
              <a:rPr lang="nl-NL" sz="3600" b="1" dirty="0" err="1" smtClean="0"/>
              <a:t>hemelingen</a:t>
            </a:r>
            <a:r>
              <a:rPr lang="nl-NL" sz="3600" b="1" dirty="0" smtClean="0"/>
              <a:t>, evangelie- </a:t>
            </a:r>
            <a:br>
              <a:rPr lang="nl-NL" sz="3600" b="1" dirty="0" smtClean="0"/>
            </a:br>
            <a:r>
              <a:rPr lang="nl-NL" sz="3600" b="1" dirty="0" smtClean="0"/>
              <a:t>prediking aan de </a:t>
            </a:r>
            <a:r>
              <a:rPr lang="nl-NL" sz="3600" b="1" dirty="0" err="1" smtClean="0"/>
              <a:t>hemelingen</a:t>
            </a:r>
            <a:endParaRPr lang="nl-NL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620688"/>
            <a:ext cx="5580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/>
              <a:t>Verloren gaan – </a:t>
            </a:r>
          </a:p>
          <a:p>
            <a:endParaRPr lang="nl-NL" sz="4000" b="1" dirty="0" smtClean="0"/>
          </a:p>
          <a:p>
            <a:r>
              <a:rPr lang="nl-NL" sz="4000" b="1" dirty="0" smtClean="0">
                <a:sym typeface="Wingdings" pitchFamily="2" charset="2"/>
              </a:rPr>
              <a:t></a:t>
            </a:r>
            <a:r>
              <a:rPr lang="nl-NL" sz="4000" b="1" dirty="0" err="1" smtClean="0"/>
              <a:t>eonisch</a:t>
            </a:r>
            <a:r>
              <a:rPr lang="nl-NL" sz="4000" b="1" dirty="0" smtClean="0"/>
              <a:t> verloren:</a:t>
            </a:r>
          </a:p>
          <a:p>
            <a:r>
              <a:rPr lang="nl-NL" sz="4000" b="1" dirty="0" smtClean="0">
                <a:sym typeface="Wingdings" pitchFamily="2" charset="2"/>
              </a:rPr>
              <a:t>in beide evangeliën</a:t>
            </a:r>
          </a:p>
          <a:p>
            <a:endParaRPr lang="nl-NL" sz="4000" b="1" dirty="0" smtClean="0">
              <a:sym typeface="Wingdings" pitchFamily="2" charset="2"/>
            </a:endParaRPr>
          </a:p>
          <a:p>
            <a:r>
              <a:rPr lang="nl-NL" sz="4000" b="1" dirty="0" smtClean="0">
                <a:sym typeface="Wingdings" pitchFamily="2" charset="2"/>
              </a:rPr>
              <a:t>t.o.v. evangelie van Paulus </a:t>
            </a:r>
            <a:r>
              <a:rPr lang="nl-NL" sz="4000" b="1" dirty="0" smtClean="0"/>
              <a:t>de weg kwijt zijn:</a:t>
            </a:r>
            <a:br>
              <a:rPr lang="nl-NL" sz="4000" b="1" dirty="0" smtClean="0"/>
            </a:br>
            <a:r>
              <a:rPr lang="nl-NL" sz="4000" b="1" smtClean="0"/>
              <a:t>(gered: </a:t>
            </a:r>
            <a:r>
              <a:rPr lang="nl-NL" sz="4000" b="1" dirty="0" err="1" smtClean="0"/>
              <a:t>eonisch</a:t>
            </a:r>
            <a:r>
              <a:rPr lang="nl-NL" sz="4000" b="1" dirty="0" smtClean="0"/>
              <a:t> leven)</a:t>
            </a:r>
            <a:br>
              <a:rPr lang="nl-NL" sz="4000" b="1" dirty="0" smtClean="0"/>
            </a:br>
            <a:endParaRPr lang="nl-NL" sz="4000" b="1" dirty="0"/>
          </a:p>
        </p:txBody>
      </p:sp>
      <p:pic>
        <p:nvPicPr>
          <p:cNvPr id="1027" name="Picture 3" descr="D:\Mijn afbeeldingen\wegomho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3168352" cy="433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69269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nl-NL" sz="3200" b="1" dirty="0" smtClean="0">
                <a:solidFill>
                  <a:srgbClr val="C00000"/>
                </a:solidFill>
              </a:rPr>
              <a:t>gelovigen blijven soms bij het</a:t>
            </a:r>
            <a:br>
              <a:rPr lang="nl-NL" sz="3200" b="1" dirty="0" smtClean="0">
                <a:solidFill>
                  <a:srgbClr val="C00000"/>
                </a:solidFill>
              </a:rPr>
            </a:br>
            <a:r>
              <a:rPr lang="nl-NL" sz="3200" b="1" dirty="0" smtClean="0">
                <a:solidFill>
                  <a:srgbClr val="C00000"/>
                </a:solidFill>
              </a:rPr>
              <a:t>      kruis staan en de opstanding</a:t>
            </a:r>
          </a:p>
          <a:p>
            <a:pPr>
              <a:buFont typeface="Wingdings"/>
              <a:buChar char="à"/>
            </a:pPr>
            <a:endParaRPr lang="nl-NL" sz="3200" b="1" dirty="0" smtClean="0">
              <a:solidFill>
                <a:srgbClr val="C00000"/>
              </a:solidFill>
            </a:endParaRPr>
          </a:p>
          <a:p>
            <a:r>
              <a:rPr lang="nl-NL" sz="3200" b="1" dirty="0" smtClean="0">
                <a:solidFill>
                  <a:srgbClr val="C00000"/>
                </a:solidFill>
              </a:rPr>
              <a:t>voor de rest: horizontale visie</a:t>
            </a:r>
            <a:br>
              <a:rPr lang="nl-NL" sz="3200" b="1" dirty="0" smtClean="0">
                <a:solidFill>
                  <a:srgbClr val="C00000"/>
                </a:solidFill>
              </a:rPr>
            </a:br>
            <a:r>
              <a:rPr lang="nl-NL" sz="3200" b="1" dirty="0" smtClean="0">
                <a:solidFill>
                  <a:srgbClr val="C00000"/>
                </a:solidFill>
              </a:rPr>
              <a:t/>
            </a:r>
            <a:br>
              <a:rPr lang="nl-NL" sz="3200" b="1" dirty="0" smtClean="0">
                <a:solidFill>
                  <a:srgbClr val="C00000"/>
                </a:solidFill>
              </a:rPr>
            </a:br>
            <a:endParaRPr lang="nl-NL" sz="3200" b="1" dirty="0" smtClean="0">
              <a:solidFill>
                <a:srgbClr val="C00000"/>
              </a:solidFill>
            </a:endParaRPr>
          </a:p>
          <a:p>
            <a:r>
              <a:rPr lang="nl-NL" sz="3200" b="1" dirty="0" smtClean="0">
                <a:solidFill>
                  <a:srgbClr val="C00000"/>
                </a:solidFill>
              </a:rPr>
              <a:t>geen verticale gerichtheid</a:t>
            </a:r>
            <a:endParaRPr lang="nl-NL" sz="3200" b="1" dirty="0">
              <a:solidFill>
                <a:srgbClr val="C00000"/>
              </a:solidFill>
            </a:endParaRPr>
          </a:p>
        </p:txBody>
      </p:sp>
      <p:sp>
        <p:nvSpPr>
          <p:cNvPr id="4" name="PIJL-LINKS en -RECHTS 3"/>
          <p:cNvSpPr/>
          <p:nvPr/>
        </p:nvSpPr>
        <p:spPr>
          <a:xfrm>
            <a:off x="6300192" y="227687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HOOG en -OMLAAG 4"/>
          <p:cNvSpPr/>
          <p:nvPr/>
        </p:nvSpPr>
        <p:spPr>
          <a:xfrm>
            <a:off x="5508104" y="3356992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76470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Troon:</a:t>
            </a:r>
            <a:br>
              <a:rPr lang="nl-NL" sz="3600" b="1" dirty="0" smtClean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Zichtbaar      </a:t>
            </a:r>
            <a:r>
              <a:rPr lang="nl-NL" sz="3600" b="1" dirty="0" smtClean="0">
                <a:sym typeface="Wingdings" pitchFamily="2" charset="2"/>
              </a:rPr>
              <a:t> op aarde: leeg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 smtClean="0"/>
              <a:t>Onzichtbaar </a:t>
            </a:r>
            <a:r>
              <a:rPr lang="nl-NL" sz="3600" b="1" dirty="0" smtClean="0">
                <a:sym typeface="Wingdings" pitchFamily="2" charset="2"/>
              </a:rPr>
              <a:t> in de hemel: de Heer in genade</a:t>
            </a:r>
            <a:r>
              <a:rPr lang="nl-NL" sz="3600" b="1" dirty="0"/>
              <a:t/>
            </a:r>
            <a:br>
              <a:rPr lang="nl-NL" sz="3600" b="1" dirty="0"/>
            </a:br>
            <a:endParaRPr lang="nl-NL" sz="3600" b="1" dirty="0" smtClean="0"/>
          </a:p>
        </p:txBody>
      </p:sp>
      <p:pic>
        <p:nvPicPr>
          <p:cNvPr id="1026" name="Picture 2" descr="D:\Mijn afbeeldingen\Troon-zetel-troonze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2000692" cy="3011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40466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in wie de god van deze </a:t>
            </a:r>
            <a:r>
              <a:rPr lang="nl-NL" sz="3200" b="1" dirty="0" err="1" smtClean="0"/>
              <a:t>eon</a:t>
            </a:r>
            <a:r>
              <a:rPr lang="nl-NL" sz="3200" b="1" dirty="0" smtClean="0"/>
              <a:t> de gedachten blind maakt, van </a:t>
            </a:r>
            <a:r>
              <a:rPr lang="nl-NL" sz="3200" b="1" i="1" dirty="0" smtClean="0"/>
              <a:t>de ongelovigen</a:t>
            </a:r>
            <a:r>
              <a:rPr lang="nl-NL" sz="3200" b="1" dirty="0" smtClean="0"/>
              <a:t>, </a:t>
            </a:r>
            <a:br>
              <a:rPr lang="nl-NL" sz="3200" b="1" dirty="0" smtClean="0"/>
            </a:br>
            <a:r>
              <a:rPr lang="nl-NL" sz="3200" b="1" dirty="0" smtClean="0"/>
              <a:t>zodat hen niet </a:t>
            </a:r>
            <a:r>
              <a:rPr lang="nl-NL" sz="3200" b="1" dirty="0" err="1" smtClean="0"/>
              <a:t>bestrale</a:t>
            </a:r>
            <a:r>
              <a:rPr lang="nl-NL" sz="3200" b="1" dirty="0" smtClean="0"/>
              <a:t> de verlichting</a:t>
            </a:r>
            <a:br>
              <a:rPr lang="nl-NL" sz="3200" b="1" dirty="0" smtClean="0"/>
            </a:br>
            <a:r>
              <a:rPr lang="nl-NL" sz="3200" b="1" dirty="0" smtClean="0"/>
              <a:t>van het evangelie van de heerlijkheid van Christus,</a:t>
            </a:r>
          </a:p>
          <a:p>
            <a:r>
              <a:rPr lang="nl-NL" sz="3200" b="1" dirty="0" smtClean="0"/>
              <a:t>die het beeld van de onzichtbare God is </a:t>
            </a:r>
            <a:endParaRPr lang="nl-NL" sz="3200" b="1" dirty="0"/>
          </a:p>
        </p:txBody>
      </p:sp>
      <p:pic>
        <p:nvPicPr>
          <p:cNvPr id="2050" name="Picture 2" descr="D:\Mijn afbeeldingen\slapend men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1340768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/>
              <a:t>De ongelovigen </a:t>
            </a:r>
            <a:r>
              <a:rPr lang="nl-NL" sz="4400" b="1" dirty="0" smtClean="0">
                <a:sym typeface="Wingdings" pitchFamily="2" charset="2"/>
              </a:rPr>
              <a:t> </a:t>
            </a:r>
            <a:br>
              <a:rPr lang="nl-NL" sz="4400" b="1" dirty="0" smtClean="0">
                <a:sym typeface="Wingdings" pitchFamily="2" charset="2"/>
              </a:rPr>
            </a:br>
            <a:r>
              <a:rPr lang="nl-NL" sz="4400" b="1" dirty="0" smtClean="0">
                <a:sym typeface="Wingdings" pitchFamily="2" charset="2"/>
              </a:rPr>
              <a:t>door ongeloof</a:t>
            </a:r>
            <a:br>
              <a:rPr lang="nl-NL" sz="4400" b="1" dirty="0" smtClean="0">
                <a:sym typeface="Wingdings" pitchFamily="2" charset="2"/>
              </a:rPr>
            </a:br>
            <a:r>
              <a:rPr lang="nl-NL" sz="4400" b="1" dirty="0" smtClean="0">
                <a:sym typeface="Wingdings" pitchFamily="2" charset="2"/>
              </a:rPr>
              <a:t>ontstaat de bedekking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endParaRPr lang="nl-N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:\Mijn afbeeldingen\challekleed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2808312" cy="2527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47667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000" b="1" dirty="0"/>
          </a:p>
        </p:txBody>
      </p:sp>
      <p:sp>
        <p:nvSpPr>
          <p:cNvPr id="3" name="Rechthoek 2"/>
          <p:cNvSpPr/>
          <p:nvPr/>
        </p:nvSpPr>
        <p:spPr>
          <a:xfrm>
            <a:off x="467544" y="620688"/>
            <a:ext cx="8414163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sym typeface="Wingdings" pitchFamily="2" charset="2"/>
              </a:rPr>
              <a:t>Heerlijkheid van Christus, het beeld</a:t>
            </a:r>
          </a:p>
          <a:p>
            <a:r>
              <a:rPr lang="nl-NL" sz="3200" b="1" dirty="0" smtClean="0">
                <a:sym typeface="Wingdings" pitchFamily="2" charset="2"/>
              </a:rPr>
              <a:t>van de onzichtbare God  </a:t>
            </a:r>
            <a:r>
              <a:rPr lang="nl-NL" sz="2400" b="1" dirty="0" smtClean="0">
                <a:sym typeface="Wingdings" pitchFamily="2" charset="2"/>
              </a:rPr>
              <a:t>(2 </a:t>
            </a:r>
            <a:r>
              <a:rPr lang="nl-NL" sz="2400" b="1" dirty="0" err="1" smtClean="0">
                <a:sym typeface="Wingdings" pitchFamily="2" charset="2"/>
              </a:rPr>
              <a:t>Corinthiërs</a:t>
            </a:r>
            <a:r>
              <a:rPr lang="nl-NL" sz="2400" b="1" dirty="0" smtClean="0">
                <a:sym typeface="Wingdings" pitchFamily="2" charset="2"/>
              </a:rPr>
              <a:t> 4:4)</a:t>
            </a:r>
            <a:r>
              <a:rPr lang="nl-NL" sz="3200" b="1" dirty="0" smtClean="0">
                <a:sym typeface="Wingdings" pitchFamily="2" charset="2"/>
              </a:rPr>
              <a:t>  </a:t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/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>Licht, Hij is het licht van de wereld</a:t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/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>Zoon: afstraling van Zijn heerlijkheid  </a:t>
            </a:r>
            <a:r>
              <a:rPr lang="nl-NL" sz="2400" b="1" dirty="0" smtClean="0">
                <a:sym typeface="Wingdings" pitchFamily="2" charset="2"/>
              </a:rPr>
              <a:t>(Hebreeën 1:3)</a:t>
            </a:r>
            <a:r>
              <a:rPr lang="nl-NL" sz="3200" b="1" dirty="0" smtClean="0">
                <a:sym typeface="Wingdings" pitchFamily="2" charset="2"/>
              </a:rPr>
              <a:t/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/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>Heerlijkheid = o.a. licht, afstraling, vrucht</a:t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/>
            </a:r>
            <a:br>
              <a:rPr lang="nl-NL" sz="3200" b="1" dirty="0" smtClean="0">
                <a:sym typeface="Wingdings" pitchFamily="2" charset="2"/>
              </a:rPr>
            </a:br>
            <a:r>
              <a:rPr lang="nl-NL" sz="3200" b="1" dirty="0" smtClean="0">
                <a:sym typeface="Wingdings" pitchFamily="2" charset="2"/>
              </a:rPr>
              <a:t>(HB: </a:t>
            </a:r>
            <a:r>
              <a:rPr lang="nl-NL" sz="3200" b="1" dirty="0" err="1" smtClean="0">
                <a:sym typeface="Wingdings" pitchFamily="2" charset="2"/>
              </a:rPr>
              <a:t>kabod</a:t>
            </a:r>
            <a:r>
              <a:rPr lang="nl-NL" sz="3200" b="1" dirty="0" smtClean="0">
                <a:sym typeface="Wingdings" pitchFamily="2" charset="2"/>
              </a:rPr>
              <a:t>, GR: </a:t>
            </a:r>
            <a:r>
              <a:rPr lang="nl-NL" sz="3200" b="1" dirty="0" err="1" smtClean="0">
                <a:sym typeface="Wingdings" pitchFamily="2" charset="2"/>
              </a:rPr>
              <a:t>doxa</a:t>
            </a:r>
            <a:r>
              <a:rPr lang="nl-NL" sz="3200" b="1" dirty="0" smtClean="0">
                <a:sym typeface="Wingdings" pitchFamily="2" charset="2"/>
              </a:rPr>
              <a:t>)</a:t>
            </a:r>
            <a:endParaRPr lang="nl-NL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548680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dienstwerk van Paulus en medewerkers: </a:t>
            </a:r>
            <a:b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4400" b="1" i="1" dirty="0" smtClean="0">
                <a:solidFill>
                  <a:schemeClr val="accent2">
                    <a:lumMod val="50000"/>
                  </a:schemeClr>
                </a:solidFill>
              </a:rPr>
              <a:t>slaven</a:t>
            </a:r>
            <a:r>
              <a:rPr lang="nl-NL" sz="4400" b="1" dirty="0" smtClean="0">
                <a:solidFill>
                  <a:schemeClr val="accent2">
                    <a:lumMod val="50000"/>
                  </a:schemeClr>
                </a:solidFill>
              </a:rPr>
              <a:t> om Jezus’ wil </a:t>
            </a:r>
            <a:endParaRPr lang="nl-N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E:\Afbeeldingen\paulus_prek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47291"/>
            <a:ext cx="3677478" cy="355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167</Words>
  <Application>Microsoft Office PowerPoint</Application>
  <PresentationFormat>Diavoorstelling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Date</dc:creator>
  <cp:lastModifiedBy>Date Gorter</cp:lastModifiedBy>
  <cp:revision>27</cp:revision>
  <dcterms:created xsi:type="dcterms:W3CDTF">2012-07-15T14:41:43Z</dcterms:created>
  <dcterms:modified xsi:type="dcterms:W3CDTF">2012-07-16T22:02:15Z</dcterms:modified>
</cp:coreProperties>
</file>