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5" r:id="rId4"/>
    <p:sldId id="258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6" d="100"/>
          <a:sy n="76" d="100"/>
        </p:scale>
        <p:origin x="2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9D22D-0923-40DC-94D8-659357BFDB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C7F54C-4CF4-46F0-87B4-A928AD5153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8A2470-05A7-4823-9C3D-C461465C5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4313-1B33-4C8E-9DD5-9E5432DBAFA3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704C88-29BB-46AC-9764-909BB0086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5FF4E-0FCA-48E9-A665-5DC8E59EB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EA4F-EB58-4B52-B37F-1FF66712B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3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D63DB-0368-4E6A-B2F2-E39FC8A84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A17712-3787-4A7B-B0EB-6135BDA743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1D8DC-0058-4FA2-AC5C-AFA986DDF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4313-1B33-4C8E-9DD5-9E5432DBAFA3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70EE3-CAFB-468A-966D-1E3521D04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0E527-3F27-44DE-B7E7-B535C2BC1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EA4F-EB58-4B52-B37F-1FF66712B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307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737083-9B64-490C-B6ED-89812D216E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115BE6-FD89-4E48-951D-5AEE191B30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3B7423-ED6D-4E28-915E-A8E2D8FAF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4313-1B33-4C8E-9DD5-9E5432DBAFA3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8DB12-145F-470A-AFD1-C1AF839CA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638D1F-033F-459F-8563-4AE2E14F4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EA4F-EB58-4B52-B37F-1FF66712B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924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52C6B-2295-414C-81F3-3FE228DF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DA8BE-3860-4F14-9951-8CDD8E00A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15DB5D-AA44-4622-A2C2-8C86CF190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4313-1B33-4C8E-9DD5-9E5432DBAFA3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27376-8411-4B33-9B1B-C4F1D00C8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F53C2-6B85-45ED-86EE-2FF0D385B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EA4F-EB58-4B52-B37F-1FF66712B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64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A7AB3-6D3E-4CF6-B891-501271B60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2C7A9-C8E6-4DBA-B298-B18D901DE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02259-559F-4132-95DB-615BD2B16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4313-1B33-4C8E-9DD5-9E5432DBAFA3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FCA9F-DC24-44B2-A91F-6763420CF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D329D-44B9-40FC-840D-2B3D0D7DE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EA4F-EB58-4B52-B37F-1FF66712B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619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9C672-05DA-4C7A-A97E-68DA47592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64542-CAD3-45BE-B8E1-B9B9BB468D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7D9BA7-C750-414C-8284-D21D3A471B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C917D3-0A35-4F07-91AA-8B20EB2F2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4313-1B33-4C8E-9DD5-9E5432DBAFA3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A66EDD-3CEE-49F6-A1C3-81C9FF692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820B85-CB51-4499-969E-94BEF68FC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EA4F-EB58-4B52-B37F-1FF66712B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26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3C4A9-5545-41D9-A278-D0E830F83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FBBF3-194F-4DCF-B3E8-F7D38C64B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21342D-3D73-4C81-A44A-A074AE4C50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B68C7C-A446-41A3-9144-EEC0381490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C9EA1E-A96E-4C03-82AA-9058D3AD9D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1C11E3-E7E8-440B-B35C-4DC3A5B56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4313-1B33-4C8E-9DD5-9E5432DBAFA3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884423-45B3-4EBD-96AE-EA4A47905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BCADA8-F950-4899-AF8B-0162ED867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EA4F-EB58-4B52-B37F-1FF66712B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462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D3196-1A04-4624-8537-26A738A25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0B0729-7404-47E6-A038-8A4EBCCAA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4313-1B33-4C8E-9DD5-9E5432DBAFA3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56F753-71AA-4041-B559-E6DCBC33D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5B6DDB-6444-4917-B48D-83D53F390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EA4F-EB58-4B52-B37F-1FF66712B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388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4AAC4A-A955-4F55-84DE-74031E0E0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4313-1B33-4C8E-9DD5-9E5432DBAFA3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F2FD62-4A80-4C84-9009-6CF1C0029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A20275-6EF1-4EA6-8692-85352A7BC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EA4F-EB58-4B52-B37F-1FF66712B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27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893F4-1506-4C3B-8560-25A77E69D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1240E-C943-48BE-85E1-FB5FDBDE8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FEF8F9-FC11-4ED7-997B-988DEB872F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1FF766-4AF0-47E8-A268-C17854F34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4313-1B33-4C8E-9DD5-9E5432DBAFA3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3D834F-81D8-4079-9EEA-AC4EDAE65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46D0F5-A51C-4885-9DB6-641963736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EA4F-EB58-4B52-B37F-1FF66712B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280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8C953-55B0-4A8B-A2DC-482F22C83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C98592-D12F-4AC7-9D50-82511FEB34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247E03-4429-44F9-96A4-7FF75422F7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37589-522A-493C-8DED-269778533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54313-1B33-4C8E-9DD5-9E5432DBAFA3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5B6669-59BA-488F-849F-D51D91BE0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574620-8542-4410-B5EC-16171830B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EA4F-EB58-4B52-B37F-1FF66712B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8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37C731-D59F-457C-AE63-E05EF5CEB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860150-3578-4889-9048-104C41868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99149-6C2C-4A07-B48E-EDD5DCEDE6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54313-1B33-4C8E-9DD5-9E5432DBAFA3}" type="datetimeFigureOut">
              <a:rPr lang="en-US" smtClean="0"/>
              <a:t>11/20/2021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B7B14-7E2B-4EE9-A53B-D1ED619031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1AA8A6-A064-49E1-8394-752851E00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8EA4F-EB58-4B52-B37F-1FF66712B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02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6B292-CD63-4B71-9750-C68640F27A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Genade doet het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1CE54F-DA1E-4E65-A69B-7D7059C32C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Of</a:t>
            </a:r>
          </a:p>
          <a:p>
            <a:r>
              <a:rPr lang="nl-NL" sz="4000" dirty="0"/>
              <a:t>‘Laat God maar met zich sollen?’</a:t>
            </a:r>
          </a:p>
        </p:txBody>
      </p:sp>
    </p:spTree>
    <p:extLst>
      <p:ext uri="{BB962C8B-B14F-4D97-AF65-F5344CB8AC3E}">
        <p14:creationId xmlns:p14="http://schemas.microsoft.com/office/powerpoint/2010/main" val="3145379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A9E60-9AEC-46A5-A360-EF2B78A2E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8575"/>
            <a:ext cx="10515600" cy="1311275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nl-NL" b="1" dirty="0"/>
            </a:br>
            <a:r>
              <a:rPr lang="nl-NL" b="1" dirty="0"/>
              <a:t>5) </a:t>
            </a:r>
            <a:r>
              <a:rPr lang="nl-NL" sz="49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 God onrechtvaardig? </a:t>
            </a:r>
            <a:br>
              <a:rPr lang="en-US" sz="4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49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8EB03A-E918-4D14-AF64-AAB56F3BF0FE}"/>
              </a:ext>
            </a:extLst>
          </p:cNvPr>
          <p:cNvSpPr txBox="1"/>
          <p:nvPr/>
        </p:nvSpPr>
        <p:spPr>
          <a:xfrm>
            <a:off x="863600" y="1993900"/>
            <a:ext cx="105537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Voorzichtig nadenken hierover: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Hij rechtvaardig als Hij alle mensen gelijk behandeld?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Hij rechtvaardig als Hij verschil maakt om hun daden?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Hij rechtvaardig als Hij verschil maakt vanwege het geloof?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3137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A9E60-9AEC-46A5-A360-EF2B78A2E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8575"/>
            <a:ext cx="10515600" cy="1311275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nl-NL" b="1" dirty="0"/>
            </a:br>
            <a:r>
              <a:rPr lang="nl-NL" b="1" dirty="0"/>
              <a:t>5) </a:t>
            </a:r>
            <a:r>
              <a:rPr lang="nl-NL" sz="49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 God onrechtvaardig? </a:t>
            </a:r>
            <a:br>
              <a:rPr lang="en-US" sz="4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49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8EB03A-E918-4D14-AF64-AAB56F3BF0FE}"/>
              </a:ext>
            </a:extLst>
          </p:cNvPr>
          <p:cNvSpPr txBox="1"/>
          <p:nvPr/>
        </p:nvSpPr>
        <p:spPr>
          <a:xfrm>
            <a:off x="863600" y="1993900"/>
            <a:ext cx="105537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Voorzichtig nadenken hierover: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Hij rechtvaardig als Hij alle mensen gelijk behandeld?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Hij rechtvaardig als Hij verschil maakt om hun daden?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Hij rechtvaardig als Hij verschil maakt vanwege het geloof?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Hij rechtvaardig als Hij alle mensen redt?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7287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27210-FEBD-4A29-BC2F-5BA82D318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5399"/>
            <a:ext cx="10515600" cy="1335088"/>
          </a:xfrm>
        </p:spPr>
        <p:txBody>
          <a:bodyPr/>
          <a:lstStyle/>
          <a:p>
            <a:r>
              <a:rPr lang="nl-NL" b="1" dirty="0"/>
              <a:t>Of zal de klei opstandig zijn tegen zijn maker?</a:t>
            </a:r>
            <a:endParaRPr lang="en-US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8A66E6-072A-4FCD-BA3E-25CFE5463116}"/>
              </a:ext>
            </a:extLst>
          </p:cNvPr>
          <p:cNvSpPr txBox="1"/>
          <p:nvPr/>
        </p:nvSpPr>
        <p:spPr>
          <a:xfrm>
            <a:off x="787400" y="1206500"/>
            <a:ext cx="107569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God voert Zijn bedoeling uit met Zijn schepping</a:t>
            </a:r>
          </a:p>
          <a:p>
            <a:endParaRPr lang="nl-NL" sz="3600" dirty="0"/>
          </a:p>
          <a:p>
            <a:r>
              <a:rPr lang="nl-NL" sz="3600" dirty="0"/>
              <a:t>Omdat Hij dat van te voren bedacht heeft</a:t>
            </a:r>
          </a:p>
          <a:p>
            <a:endParaRPr lang="nl-NL" sz="3600" dirty="0"/>
          </a:p>
          <a:p>
            <a:r>
              <a:rPr lang="en-US" sz="3600" dirty="0" err="1"/>
              <a:t>Omdat</a:t>
            </a:r>
            <a:r>
              <a:rPr lang="en-US" sz="3600" dirty="0"/>
              <a:t> </a:t>
            </a:r>
            <a:r>
              <a:rPr lang="en-US" sz="3600" dirty="0" err="1"/>
              <a:t>niemand</a:t>
            </a:r>
            <a:r>
              <a:rPr lang="en-US" sz="3600" dirty="0"/>
              <a:t> </a:t>
            </a:r>
            <a:r>
              <a:rPr lang="en-US" sz="3600" dirty="0" err="1"/>
              <a:t>echt</a:t>
            </a:r>
            <a:r>
              <a:rPr lang="en-US" sz="3600" dirty="0"/>
              <a:t> </a:t>
            </a:r>
            <a:r>
              <a:rPr lang="en-US" sz="3600" dirty="0" err="1"/>
              <a:t>rechtvaardig</a:t>
            </a:r>
            <a:r>
              <a:rPr lang="en-US" sz="3600" dirty="0"/>
              <a:t> is</a:t>
            </a:r>
          </a:p>
          <a:p>
            <a:endParaRPr lang="en-US" sz="3600" dirty="0"/>
          </a:p>
          <a:p>
            <a:r>
              <a:rPr lang="en-US" sz="3600" dirty="0" err="1"/>
              <a:t>Omdat</a:t>
            </a:r>
            <a:r>
              <a:rPr lang="en-US" sz="3600" dirty="0"/>
              <a:t> </a:t>
            </a:r>
            <a:r>
              <a:rPr lang="en-US" sz="3600" dirty="0" err="1"/>
              <a:t>Zijn</a:t>
            </a:r>
            <a:r>
              <a:rPr lang="en-US" sz="3600" dirty="0"/>
              <a:t> </a:t>
            </a:r>
            <a:r>
              <a:rPr lang="en-US" sz="3600" dirty="0" err="1"/>
              <a:t>oordeel</a:t>
            </a:r>
            <a:r>
              <a:rPr lang="en-US" sz="3600" dirty="0"/>
              <a:t> en </a:t>
            </a:r>
            <a:r>
              <a:rPr lang="en-US" sz="3600" dirty="0" err="1"/>
              <a:t>wegen</a:t>
            </a:r>
            <a:r>
              <a:rPr lang="en-US" sz="3600" dirty="0"/>
              <a:t> </a:t>
            </a:r>
            <a:r>
              <a:rPr lang="en-US" sz="3600" dirty="0" err="1"/>
              <a:t>ondoorgrondelijk</a:t>
            </a:r>
            <a:r>
              <a:rPr lang="en-US" sz="3600" dirty="0"/>
              <a:t> en </a:t>
            </a:r>
            <a:r>
              <a:rPr lang="en-US" sz="3600" dirty="0" err="1"/>
              <a:t>onnavolgbaar</a:t>
            </a:r>
            <a:r>
              <a:rPr lang="en-US" sz="3600" dirty="0"/>
              <a:t> </a:t>
            </a:r>
            <a:r>
              <a:rPr lang="en-US" sz="3600" dirty="0" err="1"/>
              <a:t>zijn</a:t>
            </a:r>
            <a:endParaRPr lang="en-US" sz="3600" dirty="0"/>
          </a:p>
          <a:p>
            <a:endParaRPr lang="en-US" sz="3600" dirty="0"/>
          </a:p>
          <a:p>
            <a:r>
              <a:rPr lang="en-US" sz="3600" dirty="0" err="1"/>
              <a:t>Omdat</a:t>
            </a:r>
            <a:r>
              <a:rPr lang="en-US" sz="3600" dirty="0"/>
              <a:t> alles </a:t>
            </a:r>
            <a:r>
              <a:rPr lang="en-US" sz="3600" dirty="0" err="1"/>
              <a:t>uit</a:t>
            </a:r>
            <a:r>
              <a:rPr lang="en-US" sz="3600" dirty="0"/>
              <a:t> Hem en door Hem en </a:t>
            </a:r>
            <a:r>
              <a:rPr lang="en-US" sz="3600" b="1" dirty="0"/>
              <a:t>tot Hem </a:t>
            </a:r>
            <a:r>
              <a:rPr lang="en-US" sz="3600" dirty="0"/>
              <a:t>is</a:t>
            </a:r>
          </a:p>
          <a:p>
            <a:endParaRPr lang="en-US" sz="3600" dirty="0"/>
          </a:p>
          <a:p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961211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27210-FEBD-4A29-BC2F-5BA82D318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5399"/>
            <a:ext cx="10515600" cy="1335088"/>
          </a:xfrm>
        </p:spPr>
        <p:txBody>
          <a:bodyPr/>
          <a:lstStyle/>
          <a:p>
            <a:r>
              <a:rPr lang="nl-NL" b="1" dirty="0"/>
              <a:t>Of zal de klei opstandig zijn tegen zijn maker?</a:t>
            </a:r>
            <a:endParaRPr lang="en-US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8A66E6-072A-4FCD-BA3E-25CFE5463116}"/>
              </a:ext>
            </a:extLst>
          </p:cNvPr>
          <p:cNvSpPr txBox="1"/>
          <p:nvPr/>
        </p:nvSpPr>
        <p:spPr>
          <a:xfrm>
            <a:off x="787400" y="1206500"/>
            <a:ext cx="107569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Omdat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Hij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Zelf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hoogste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prijs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betaald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heeft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Door de Zoon van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Zijn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liefde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over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geven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aan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mensen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die Hem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kruisigden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Hoe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ondoorgrondelijk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is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Zijn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oordeel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Hij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juist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daardoor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ALLE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mensen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redt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4750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03BF6-E8AD-4EBA-AAF8-158398962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/>
              <a:t>Overzicht van de inhoud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5119A6-D577-406F-80EB-3997D16CAAAB}"/>
              </a:ext>
            </a:extLst>
          </p:cNvPr>
          <p:cNvSpPr txBox="1"/>
          <p:nvPr/>
        </p:nvSpPr>
        <p:spPr>
          <a:xfrm>
            <a:off x="342900" y="1690688"/>
            <a:ext cx="11366500" cy="42780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4000" b="1" dirty="0">
                <a:solidFill>
                  <a:schemeClr val="tx2"/>
                </a:solidFill>
                <a:effectLst/>
                <a:latin typeface="Times New Roman "/>
                <a:ea typeface="Calibri" panose="020F0502020204030204" pitchFamily="34" charset="0"/>
                <a:cs typeface="Arial" panose="020B0604020202020204" pitchFamily="34" charset="0"/>
              </a:rPr>
              <a:t>Over genade		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2"/>
                </a:solidFill>
                <a:effectLst/>
                <a:latin typeface="Times New Roman "/>
                <a:ea typeface="Calibri" panose="020F0502020204030204" pitchFamily="34" charset="0"/>
                <a:cs typeface="Arial" panose="020B0604020202020204" pitchFamily="34" charset="0"/>
              </a:rPr>
              <a:t>Over </a:t>
            </a:r>
            <a:r>
              <a:rPr lang="en-US" sz="4000" b="1" dirty="0" err="1">
                <a:solidFill>
                  <a:schemeClr val="tx2"/>
                </a:solidFill>
                <a:effectLst/>
                <a:latin typeface="Times New Roman "/>
                <a:ea typeface="Calibri" panose="020F0502020204030204" pitchFamily="34" charset="0"/>
                <a:cs typeface="Arial" panose="020B0604020202020204" pitchFamily="34" charset="0"/>
              </a:rPr>
              <a:t>redding</a:t>
            </a:r>
            <a:endParaRPr lang="en-US" sz="4000" b="1" dirty="0">
              <a:solidFill>
                <a:schemeClr val="tx2"/>
              </a:solidFill>
              <a:effectLst/>
              <a:latin typeface="Times New Roman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2"/>
                </a:solidFill>
                <a:effectLst/>
                <a:latin typeface="Times New Roman "/>
                <a:ea typeface="Calibri" panose="020F0502020204030204" pitchFamily="34" charset="0"/>
                <a:cs typeface="Arial" panose="020B0604020202020204" pitchFamily="34" charset="0"/>
              </a:rPr>
              <a:t>Over </a:t>
            </a:r>
            <a:r>
              <a:rPr lang="en-US" sz="4000" b="1" dirty="0" err="1">
                <a:solidFill>
                  <a:schemeClr val="tx2"/>
                </a:solidFill>
                <a:effectLst/>
                <a:latin typeface="Times New Roman "/>
                <a:ea typeface="Calibri" panose="020F0502020204030204" pitchFamily="34" charset="0"/>
                <a:cs typeface="Arial" panose="020B0604020202020204" pitchFamily="34" charset="0"/>
              </a:rPr>
              <a:t>rechtvaardige</a:t>
            </a:r>
            <a:r>
              <a:rPr lang="en-US" sz="4000" b="1" dirty="0">
                <a:solidFill>
                  <a:schemeClr val="tx2"/>
                </a:solidFill>
                <a:effectLst/>
                <a:latin typeface="Times New Roman 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tx2"/>
                </a:solidFill>
                <a:effectLst/>
                <a:latin typeface="Times New Roman "/>
                <a:ea typeface="Calibri" panose="020F0502020204030204" pitchFamily="34" charset="0"/>
                <a:cs typeface="Arial" panose="020B0604020202020204" pitchFamily="34" charset="0"/>
              </a:rPr>
              <a:t>beoordeling</a:t>
            </a:r>
            <a:endParaRPr lang="en-US" sz="4000" b="1" dirty="0">
              <a:solidFill>
                <a:schemeClr val="tx2"/>
              </a:solidFill>
              <a:effectLst/>
              <a:latin typeface="Times New Roman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2"/>
                </a:solidFill>
                <a:effectLst/>
                <a:latin typeface="Times New Roman "/>
                <a:ea typeface="Calibri" panose="020F0502020204030204" pitchFamily="34" charset="0"/>
                <a:cs typeface="Arial" panose="020B0604020202020204" pitchFamily="34" charset="0"/>
              </a:rPr>
              <a:t>Over </a:t>
            </a:r>
            <a:r>
              <a:rPr lang="en-US" sz="4000" b="1" dirty="0" err="1">
                <a:solidFill>
                  <a:schemeClr val="tx2"/>
                </a:solidFill>
                <a:effectLst/>
                <a:latin typeface="Times New Roman "/>
                <a:ea typeface="Calibri" panose="020F0502020204030204" pitchFamily="34" charset="0"/>
                <a:cs typeface="Arial" panose="020B0604020202020204" pitchFamily="34" charset="0"/>
              </a:rPr>
              <a:t>toegang</a:t>
            </a:r>
            <a:r>
              <a:rPr lang="en-US" sz="4000" b="1" dirty="0">
                <a:solidFill>
                  <a:schemeClr val="tx2"/>
                </a:solidFill>
                <a:effectLst/>
                <a:latin typeface="Times New Roman "/>
                <a:ea typeface="Calibri" panose="020F0502020204030204" pitchFamily="34" charset="0"/>
                <a:cs typeface="Arial" panose="020B0604020202020204" pitchFamily="34" charset="0"/>
              </a:rPr>
              <a:t> tot God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2"/>
                </a:solidFill>
                <a:latin typeface="Times New Roman "/>
                <a:ea typeface="Calibri" panose="020F0502020204030204" pitchFamily="34" charset="0"/>
                <a:cs typeface="Arial" panose="020B0604020202020204" pitchFamily="34" charset="0"/>
              </a:rPr>
              <a:t>Is God </a:t>
            </a:r>
            <a:r>
              <a:rPr lang="en-US" sz="4000" b="1" dirty="0" err="1">
                <a:solidFill>
                  <a:schemeClr val="tx2"/>
                </a:solidFill>
                <a:latin typeface="Times New Roman "/>
                <a:ea typeface="Calibri" panose="020F0502020204030204" pitchFamily="34" charset="0"/>
                <a:cs typeface="Arial" panose="020B0604020202020204" pitchFamily="34" charset="0"/>
              </a:rPr>
              <a:t>onrechtvaardig</a:t>
            </a:r>
            <a:r>
              <a:rPr lang="en-US" sz="4000" b="1" dirty="0">
                <a:solidFill>
                  <a:schemeClr val="tx2"/>
                </a:solidFill>
                <a:latin typeface="Times New Roman 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  <a:endParaRPr lang="en-US" sz="4000" b="1" dirty="0">
              <a:solidFill>
                <a:schemeClr val="tx2"/>
              </a:solidFill>
              <a:effectLst/>
              <a:latin typeface="Times New Roman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4000" b="1" dirty="0">
              <a:solidFill>
                <a:schemeClr val="tx2"/>
              </a:solidFill>
              <a:effectLst/>
              <a:latin typeface="Times New Roman 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699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C84BD-8675-42B2-B9EC-792B317F4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100" y="952500"/>
            <a:ext cx="3844925" cy="1422400"/>
          </a:xfrm>
        </p:spPr>
        <p:txBody>
          <a:bodyPr>
            <a:normAutofit fontScale="90000"/>
          </a:bodyPr>
          <a:lstStyle/>
          <a:p>
            <a:br>
              <a:rPr lang="nl-NL" sz="3600" dirty="0"/>
            </a:br>
            <a:br>
              <a:rPr lang="nl-NL" sz="3600" dirty="0"/>
            </a:br>
            <a:br>
              <a:rPr lang="nl-NL" sz="3600" dirty="0"/>
            </a:br>
            <a:br>
              <a:rPr lang="nl-NL" sz="3600" dirty="0"/>
            </a:br>
            <a:br>
              <a:rPr lang="nl-NL" sz="3600" dirty="0"/>
            </a:br>
            <a:br>
              <a:rPr lang="nl-NL" sz="3600" dirty="0"/>
            </a:br>
            <a:br>
              <a:rPr lang="nl-NL" sz="3600" dirty="0"/>
            </a:br>
            <a:r>
              <a:rPr lang="nl-NL" sz="3600" dirty="0"/>
              <a:t>In het </a:t>
            </a:r>
            <a:r>
              <a:rPr lang="nl-NL" sz="3600" dirty="0" err="1"/>
              <a:t>middenoosten</a:t>
            </a:r>
            <a:r>
              <a:rPr lang="nl-NL" sz="3600" dirty="0"/>
              <a:t>:</a:t>
            </a:r>
            <a:br>
              <a:rPr lang="nl-NL" sz="3600" dirty="0"/>
            </a:br>
            <a:br>
              <a:rPr lang="nl-NL" sz="3600" dirty="0"/>
            </a:br>
            <a:r>
              <a:rPr lang="nl-NL" sz="3600" dirty="0"/>
              <a:t>een bekende groet: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B71EF-A490-49A4-AF46-BD616343E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838200"/>
            <a:ext cx="7008812" cy="6016571"/>
          </a:xfrm>
        </p:spPr>
        <p:txBody>
          <a:bodyPr>
            <a:normAutofit fontScale="40000" lnSpcReduction="20000"/>
          </a:bodyPr>
          <a:lstStyle/>
          <a:p>
            <a:endParaRPr lang="nl-NL" dirty="0"/>
          </a:p>
          <a:p>
            <a:pPr marL="0" indent="0">
              <a:buNone/>
            </a:pPr>
            <a:r>
              <a:rPr lang="en-US" sz="7600" dirty="0" err="1"/>
              <a:t>Vrede</a:t>
            </a:r>
            <a:r>
              <a:rPr lang="en-US" sz="7600" dirty="0"/>
              <a:t> </a:t>
            </a:r>
            <a:r>
              <a:rPr lang="en-US" sz="7600" dirty="0" err="1"/>
              <a:t>zij</a:t>
            </a:r>
            <a:r>
              <a:rPr lang="en-US" sz="7600" dirty="0"/>
              <a:t> met u…</a:t>
            </a:r>
          </a:p>
          <a:p>
            <a:endParaRPr lang="en-US" sz="4000" dirty="0"/>
          </a:p>
          <a:p>
            <a:pPr marL="0" indent="0">
              <a:buNone/>
            </a:pPr>
            <a:r>
              <a:rPr lang="en-US" sz="6700" dirty="0"/>
              <a:t>De </a:t>
            </a:r>
            <a:r>
              <a:rPr lang="en-US" sz="6700" dirty="0" err="1"/>
              <a:t>apostel</a:t>
            </a:r>
            <a:r>
              <a:rPr lang="en-US" sz="6700" dirty="0"/>
              <a:t> </a:t>
            </a:r>
            <a:r>
              <a:rPr lang="en-US" sz="6700" dirty="0" err="1"/>
              <a:t>voegt</a:t>
            </a:r>
            <a:r>
              <a:rPr lang="en-US" sz="6700" dirty="0"/>
              <a:t> </a:t>
            </a:r>
            <a:r>
              <a:rPr lang="en-US" sz="6700" dirty="0" err="1"/>
              <a:t>hier</a:t>
            </a:r>
            <a:r>
              <a:rPr lang="en-US" sz="6700" dirty="0"/>
              <a:t> </a:t>
            </a:r>
            <a:r>
              <a:rPr lang="en-US" sz="6700" dirty="0" err="1"/>
              <a:t>altijd</a:t>
            </a:r>
            <a:r>
              <a:rPr lang="en-US" sz="6700" dirty="0"/>
              <a:t> </a:t>
            </a:r>
            <a:r>
              <a:rPr lang="en-US" sz="6700" dirty="0" err="1"/>
              <a:t>aan</a:t>
            </a:r>
            <a:r>
              <a:rPr lang="en-US" sz="6700" dirty="0"/>
              <a:t> toe:</a:t>
            </a:r>
          </a:p>
          <a:p>
            <a:pPr marL="0" indent="0">
              <a:buNone/>
            </a:pPr>
            <a:endParaRPr lang="nl-NL" sz="3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nl-NL" sz="11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Genade</a:t>
            </a:r>
            <a:r>
              <a:rPr lang="nl-NL" sz="11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voor jullie</a:t>
            </a:r>
          </a:p>
          <a:p>
            <a:pPr marL="0" indent="0" algn="ctr">
              <a:buNone/>
            </a:pPr>
            <a:endParaRPr lang="nl-NL" sz="10000" b="1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nl-NL" sz="11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en vrede </a:t>
            </a:r>
          </a:p>
          <a:p>
            <a:pPr marL="0" indent="0" algn="ctr">
              <a:buNone/>
            </a:pPr>
            <a:endParaRPr lang="nl-NL" sz="10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nl-NL" sz="10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van God</a:t>
            </a:r>
            <a:r>
              <a:rPr lang="nl-NL" sz="1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</a:p>
          <a:p>
            <a:pPr marL="0" indent="0" algn="ctr">
              <a:buNone/>
            </a:pPr>
            <a:r>
              <a:rPr lang="nl-NL" sz="1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Onze Vader, </a:t>
            </a:r>
          </a:p>
          <a:p>
            <a:pPr marL="0" indent="0" algn="ctr">
              <a:buNone/>
            </a:pPr>
            <a:r>
              <a:rPr lang="nl-NL" sz="1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en van de Heer Jezus Christus.</a:t>
            </a:r>
            <a:endParaRPr lang="en-US" sz="10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B18F25-7956-41D8-A063-153EAD1FE5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2600" y="2109490"/>
            <a:ext cx="4289425" cy="3582988"/>
          </a:xfrm>
        </p:spPr>
        <p:txBody>
          <a:bodyPr>
            <a:normAutofit fontScale="92500" lnSpcReduction="10000"/>
          </a:bodyPr>
          <a:lstStyle/>
          <a:p>
            <a:endParaRPr lang="en-US" sz="400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en-US" sz="400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Sjalom</a:t>
            </a:r>
            <a:r>
              <a:rPr lang="en-US" sz="400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aleechem</a:t>
            </a:r>
            <a:r>
              <a:rPr lang="en-US" sz="400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endParaRPr lang="en-US" sz="3600" dirty="0"/>
          </a:p>
          <a:p>
            <a:endParaRPr lang="en-US" sz="4000" b="0" i="0" dirty="0">
              <a:solidFill>
                <a:srgbClr val="111118"/>
              </a:solidFill>
              <a:effectLst/>
              <a:latin typeface="GradRegular"/>
            </a:endParaRPr>
          </a:p>
          <a:p>
            <a:r>
              <a:rPr lang="en-US" sz="4000" b="1" i="0" dirty="0" err="1">
                <a:solidFill>
                  <a:srgbClr val="111118"/>
                </a:solidFill>
                <a:effectLst/>
                <a:latin typeface="GradRegular"/>
              </a:rPr>
              <a:t>Vrede</a:t>
            </a:r>
            <a:r>
              <a:rPr lang="en-US" sz="4000" b="0" i="0" dirty="0">
                <a:solidFill>
                  <a:srgbClr val="111118"/>
                </a:solidFill>
                <a:effectLst/>
                <a:latin typeface="GradRegular"/>
              </a:rPr>
              <a:t> </a:t>
            </a:r>
            <a:r>
              <a:rPr lang="en-US" sz="4000" b="0" i="0" dirty="0" err="1">
                <a:solidFill>
                  <a:srgbClr val="111118"/>
                </a:solidFill>
                <a:effectLst/>
                <a:latin typeface="GradRegular"/>
              </a:rPr>
              <a:t>zij</a:t>
            </a:r>
            <a:r>
              <a:rPr lang="en-US" sz="4000" b="0" i="0" dirty="0">
                <a:solidFill>
                  <a:srgbClr val="111118"/>
                </a:solidFill>
                <a:effectLst/>
                <a:latin typeface="GradRegular"/>
              </a:rPr>
              <a:t> met u</a:t>
            </a:r>
          </a:p>
          <a:p>
            <a:endParaRPr lang="en-US" sz="4000" dirty="0">
              <a:solidFill>
                <a:srgbClr val="111118"/>
              </a:solidFill>
              <a:latin typeface="GradRegular"/>
            </a:endParaRPr>
          </a:p>
          <a:p>
            <a:r>
              <a:rPr lang="en-US" sz="4000" i="0" dirty="0">
                <a:solidFill>
                  <a:srgbClr val="111118"/>
                </a:solidFill>
                <a:effectLst/>
                <a:latin typeface="GradRegular"/>
              </a:rPr>
              <a:t>‘Salaam </a:t>
            </a:r>
            <a:r>
              <a:rPr lang="en-US" sz="4000" i="0" dirty="0" err="1">
                <a:solidFill>
                  <a:srgbClr val="111118"/>
                </a:solidFill>
                <a:effectLst/>
                <a:latin typeface="GradRegular"/>
              </a:rPr>
              <a:t>Aleikum</a:t>
            </a:r>
            <a:r>
              <a:rPr lang="en-US" sz="4000" i="0" dirty="0">
                <a:solidFill>
                  <a:srgbClr val="111118"/>
                </a:solidFill>
                <a:effectLst/>
                <a:latin typeface="GradRegular"/>
              </a:rPr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3377865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DB2A7-9815-4418-8510-825907A44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700" y="304799"/>
            <a:ext cx="10515600" cy="939801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nl-NL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nl-NL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1)</a:t>
            </a:r>
            <a:r>
              <a:rPr lang="nl-NL" b="1" dirty="0">
                <a:solidFill>
                  <a:srgbClr val="0000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nl-NL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Over genade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F8F4A9-18E7-4172-9976-57BB1F66D1F6}"/>
              </a:ext>
            </a:extLst>
          </p:cNvPr>
          <p:cNvSpPr txBox="1"/>
          <p:nvPr/>
        </p:nvSpPr>
        <p:spPr>
          <a:xfrm>
            <a:off x="584200" y="1168400"/>
            <a:ext cx="10668000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Wat is genade?</a:t>
            </a:r>
          </a:p>
          <a:p>
            <a:r>
              <a:rPr lang="nl-NL" sz="3600" b="1" dirty="0">
                <a:solidFill>
                  <a:srgbClr val="0000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 het </a:t>
            </a:r>
            <a:r>
              <a:rPr lang="nl-NL" sz="36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een situatie dat we maar alles mogen doen wat we willen  (omdat we toch wel gered worden?)</a:t>
            </a:r>
          </a:p>
          <a:p>
            <a:endParaRPr lang="nl-NL" sz="3600" b="1" dirty="0">
              <a:solidFill>
                <a:srgbClr val="000066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nl-NL" sz="3600" b="1" dirty="0">
                <a:solidFill>
                  <a:srgbClr val="00006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 het de vrijheid om ons uit te leven??</a:t>
            </a:r>
          </a:p>
          <a:p>
            <a:pPr algn="ctr"/>
            <a:r>
              <a:rPr lang="nl-NL" sz="60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nl-NL" sz="36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nl-NL" sz="36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 het de hartelijke bedoeling van goedheid voor </a:t>
            </a:r>
            <a:r>
              <a:rPr lang="nl-NL" sz="3600" b="1" u="sng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anderen</a:t>
            </a:r>
            <a:r>
              <a:rPr lang="nl-NL" sz="36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endParaRPr lang="nl-NL" sz="3600" b="1" dirty="0">
              <a:solidFill>
                <a:srgbClr val="000066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nl-NL" sz="3600" b="1" dirty="0">
              <a:solidFill>
                <a:srgbClr val="000066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nl-NL" sz="3600" b="1" dirty="0">
              <a:solidFill>
                <a:srgbClr val="000066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nl-NL" sz="3600" b="1" dirty="0">
              <a:solidFill>
                <a:srgbClr val="000066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53156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476AD-56E0-4CB6-B6F9-FF02D5C43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396999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nl-NL" sz="49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nl-NL" sz="49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2) Over redding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1801A1-D845-41E2-A54C-F754BC0C8420}"/>
              </a:ext>
            </a:extLst>
          </p:cNvPr>
          <p:cNvSpPr txBox="1"/>
          <p:nvPr/>
        </p:nvSpPr>
        <p:spPr>
          <a:xfrm>
            <a:off x="673100" y="1282700"/>
            <a:ext cx="107188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>
                <a:latin typeface="Times New Roman "/>
              </a:rPr>
              <a:t>We hoorden dat God redder is van alle mensen:</a:t>
            </a:r>
          </a:p>
          <a:p>
            <a:pPr algn="ctr"/>
            <a:r>
              <a:rPr lang="nl-NL" sz="4000" b="1" dirty="0">
                <a:latin typeface="Times New Roman "/>
              </a:rPr>
              <a:t>Vragen:</a:t>
            </a:r>
          </a:p>
          <a:p>
            <a:pPr algn="ctr"/>
            <a:endParaRPr lang="nl-NL" sz="4000" b="1" dirty="0">
              <a:latin typeface="Times New Roman "/>
            </a:endParaRPr>
          </a:p>
          <a:p>
            <a:r>
              <a:rPr lang="nl-NL" sz="4000" b="1" dirty="0">
                <a:latin typeface="Times New Roman "/>
              </a:rPr>
              <a:t>Wordt iedereen tegelijkertijd gered?</a:t>
            </a:r>
          </a:p>
          <a:p>
            <a:endParaRPr lang="nl-NL" sz="4000" b="1" dirty="0">
              <a:latin typeface="Times New Roman "/>
            </a:endParaRPr>
          </a:p>
          <a:p>
            <a:r>
              <a:rPr lang="nl-NL" sz="4000" b="1" dirty="0">
                <a:latin typeface="Times New Roman "/>
              </a:rPr>
              <a:t>Wordt iedereen gelijk beoordeeld</a:t>
            </a:r>
          </a:p>
          <a:p>
            <a:endParaRPr lang="nl-NL" sz="4000" b="1" dirty="0">
              <a:latin typeface="Times New Roman "/>
            </a:endParaRPr>
          </a:p>
          <a:p>
            <a:endParaRPr lang="nl-NL" sz="4000" b="1" dirty="0">
              <a:latin typeface="Times New Roman "/>
            </a:endParaRPr>
          </a:p>
          <a:p>
            <a:endParaRPr lang="nl-NL" sz="4000" b="1" dirty="0">
              <a:latin typeface="Times New Roman "/>
            </a:endParaRPr>
          </a:p>
          <a:p>
            <a:endParaRPr lang="en-US" sz="4000" b="1" dirty="0">
              <a:latin typeface="Times New Roman "/>
            </a:endParaRPr>
          </a:p>
        </p:txBody>
      </p:sp>
    </p:spTree>
    <p:extLst>
      <p:ext uri="{BB962C8B-B14F-4D97-AF65-F5344CB8AC3E}">
        <p14:creationId xmlns:p14="http://schemas.microsoft.com/office/powerpoint/2010/main" val="1380828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20EAB-35C6-4057-A5E5-769B57BD1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4000" b="1" dirty="0">
                <a:latin typeface="Times New Roman "/>
              </a:rPr>
              <a:t>3) Over rechtvaardige beoordeling</a:t>
            </a:r>
            <a:endParaRPr lang="en-US" sz="4000" b="1" dirty="0">
              <a:latin typeface="Times New Roman 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79F530-2266-45C4-9325-2860D91C1B7E}"/>
              </a:ext>
            </a:extLst>
          </p:cNvPr>
          <p:cNvSpPr txBox="1"/>
          <p:nvPr/>
        </p:nvSpPr>
        <p:spPr>
          <a:xfrm>
            <a:off x="850900" y="1511300"/>
            <a:ext cx="10541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000" dirty="0">
              <a:latin typeface="Times New Roman "/>
            </a:endParaRPr>
          </a:p>
          <a:p>
            <a:pPr algn="ctr"/>
            <a:r>
              <a:rPr lang="en-US" sz="4000" b="1" dirty="0">
                <a:latin typeface="Times New Roman "/>
              </a:rPr>
              <a:t>God </a:t>
            </a:r>
            <a:r>
              <a:rPr lang="en-US" sz="4000" b="1" dirty="0" err="1">
                <a:latin typeface="Times New Roman "/>
              </a:rPr>
              <a:t>ziet</a:t>
            </a:r>
            <a:r>
              <a:rPr lang="en-US" sz="4000" b="1" dirty="0">
                <a:latin typeface="Times New Roman "/>
              </a:rPr>
              <a:t> </a:t>
            </a:r>
            <a:r>
              <a:rPr lang="en-US" sz="4000" b="1" dirty="0" err="1">
                <a:latin typeface="Times New Roman "/>
              </a:rPr>
              <a:t>ons</a:t>
            </a:r>
            <a:r>
              <a:rPr lang="en-US" sz="4000" b="1" dirty="0">
                <a:latin typeface="Times New Roman "/>
              </a:rPr>
              <a:t> </a:t>
            </a:r>
            <a:r>
              <a:rPr lang="en-US" sz="4000" b="1" dirty="0" err="1">
                <a:latin typeface="Times New Roman "/>
              </a:rPr>
              <a:t>als</a:t>
            </a:r>
            <a:r>
              <a:rPr lang="en-US" sz="4000" b="1" dirty="0">
                <a:latin typeface="Times New Roman "/>
              </a:rPr>
              <a:t> Christus</a:t>
            </a:r>
          </a:p>
          <a:p>
            <a:pPr algn="ctr"/>
            <a:r>
              <a:rPr lang="en-US" sz="4000" b="1" dirty="0">
                <a:latin typeface="Times New Roman "/>
              </a:rPr>
              <a:t> </a:t>
            </a:r>
          </a:p>
          <a:p>
            <a:pPr algn="ctr"/>
            <a:r>
              <a:rPr lang="en-US" sz="4000" b="1" dirty="0">
                <a:latin typeface="Times New Roman "/>
              </a:rPr>
              <a:t>Of</a:t>
            </a:r>
          </a:p>
          <a:p>
            <a:pPr algn="ctr"/>
            <a:endParaRPr lang="en-US" sz="4000" b="1" dirty="0">
              <a:latin typeface="Times New Roman "/>
            </a:endParaRPr>
          </a:p>
          <a:p>
            <a:pPr algn="ctr"/>
            <a:r>
              <a:rPr lang="en-US" sz="4000" b="1" dirty="0" err="1">
                <a:latin typeface="Times New Roman "/>
              </a:rPr>
              <a:t>Zoals</a:t>
            </a:r>
            <a:r>
              <a:rPr lang="en-US" sz="4000" b="1" dirty="0">
                <a:latin typeface="Times New Roman "/>
              </a:rPr>
              <a:t> </a:t>
            </a:r>
            <a:r>
              <a:rPr lang="en-US" sz="4000" b="1" dirty="0" err="1">
                <a:latin typeface="Times New Roman "/>
              </a:rPr>
              <a:t>wij</a:t>
            </a:r>
            <a:r>
              <a:rPr lang="en-US" sz="4000" b="1" dirty="0">
                <a:latin typeface="Times New Roman "/>
              </a:rPr>
              <a:t> </a:t>
            </a:r>
            <a:r>
              <a:rPr lang="en-US" sz="4000" b="1" dirty="0" err="1">
                <a:latin typeface="Times New Roman "/>
              </a:rPr>
              <a:t>zelf</a:t>
            </a:r>
            <a:r>
              <a:rPr lang="en-US" sz="4000" b="1" dirty="0">
                <a:latin typeface="Times New Roman "/>
              </a:rPr>
              <a:t> </a:t>
            </a:r>
            <a:r>
              <a:rPr lang="en-US" sz="4000" b="1" dirty="0" err="1">
                <a:latin typeface="Times New Roman "/>
              </a:rPr>
              <a:t>echt</a:t>
            </a:r>
            <a:r>
              <a:rPr lang="en-US" sz="4000" b="1" dirty="0">
                <a:latin typeface="Times New Roman "/>
              </a:rPr>
              <a:t> </a:t>
            </a:r>
            <a:r>
              <a:rPr lang="en-US" sz="4000" b="1" dirty="0" err="1">
                <a:latin typeface="Times New Roman "/>
              </a:rPr>
              <a:t>zijn</a:t>
            </a:r>
            <a:endParaRPr lang="en-US" sz="4000" b="1" dirty="0">
              <a:latin typeface="Times New Roman "/>
            </a:endParaRPr>
          </a:p>
          <a:p>
            <a:pPr algn="ctr"/>
            <a:endParaRPr lang="en-US" sz="4000" dirty="0">
              <a:latin typeface="Times New Roman "/>
            </a:endParaRPr>
          </a:p>
          <a:p>
            <a:endParaRPr lang="en-US" sz="4000" dirty="0">
              <a:latin typeface="Times New Roman "/>
            </a:endParaRPr>
          </a:p>
          <a:p>
            <a:endParaRPr lang="en-US" sz="4000" dirty="0">
              <a:latin typeface="Times New Roman "/>
            </a:endParaRPr>
          </a:p>
        </p:txBody>
      </p:sp>
    </p:spTree>
    <p:extLst>
      <p:ext uri="{BB962C8B-B14F-4D97-AF65-F5344CB8AC3E}">
        <p14:creationId xmlns:p14="http://schemas.microsoft.com/office/powerpoint/2010/main" val="1202958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99E55-9129-475B-902C-E540B03C8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8575"/>
            <a:ext cx="10515600" cy="1323975"/>
          </a:xfrm>
        </p:spPr>
        <p:txBody>
          <a:bodyPr>
            <a:normAutofit fontScale="90000"/>
          </a:bodyPr>
          <a:lstStyle/>
          <a:p>
            <a:pPr algn="ctr"/>
            <a:br>
              <a:rPr lang="nl-NL" dirty="0"/>
            </a:br>
            <a:r>
              <a:rPr lang="nl-NL" b="1" dirty="0"/>
              <a:t>4) </a:t>
            </a:r>
            <a:r>
              <a:rPr lang="en-US" sz="4400" b="1" dirty="0">
                <a:effectLst/>
                <a:latin typeface="Times New Roman "/>
                <a:ea typeface="Calibri" panose="020F0502020204030204" pitchFamily="34" charset="0"/>
                <a:cs typeface="Arial" panose="020B0604020202020204" pitchFamily="34" charset="0"/>
              </a:rPr>
              <a:t>Over </a:t>
            </a:r>
            <a:r>
              <a:rPr lang="en-US" sz="4400" b="1" dirty="0" err="1">
                <a:effectLst/>
                <a:latin typeface="Times New Roman "/>
                <a:ea typeface="Calibri" panose="020F0502020204030204" pitchFamily="34" charset="0"/>
                <a:cs typeface="Arial" panose="020B0604020202020204" pitchFamily="34" charset="0"/>
              </a:rPr>
              <a:t>toegang</a:t>
            </a:r>
            <a:r>
              <a:rPr lang="en-US" sz="4400" b="1" dirty="0">
                <a:effectLst/>
                <a:latin typeface="Times New Roman "/>
                <a:ea typeface="Calibri" panose="020F0502020204030204" pitchFamily="34" charset="0"/>
                <a:cs typeface="Arial" panose="020B0604020202020204" pitchFamily="34" charset="0"/>
              </a:rPr>
              <a:t> tot God</a:t>
            </a:r>
            <a:br>
              <a:rPr lang="en-US" sz="4400" b="1" dirty="0">
                <a:effectLst/>
                <a:latin typeface="Times New Roman 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BA594E-7E12-4098-8A2D-AFE06A32A076}"/>
              </a:ext>
            </a:extLst>
          </p:cNvPr>
          <p:cNvSpPr txBox="1"/>
          <p:nvPr/>
        </p:nvSpPr>
        <p:spPr>
          <a:xfrm>
            <a:off x="787400" y="1384300"/>
            <a:ext cx="10642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dirty="0">
                <a:latin typeface="Times New Roman "/>
              </a:rPr>
              <a:t>Is het mogelijk om met God om te gaan?</a:t>
            </a:r>
          </a:p>
          <a:p>
            <a:pPr algn="ctr"/>
            <a:r>
              <a:rPr lang="nl-NL" sz="4000" u="sng" dirty="0">
                <a:latin typeface="Times New Roman "/>
              </a:rPr>
              <a:t>Ja en nee</a:t>
            </a:r>
          </a:p>
          <a:p>
            <a:pPr algn="ctr"/>
            <a:r>
              <a:rPr lang="nl-NL" sz="4000" b="1" dirty="0">
                <a:latin typeface="Times New Roman "/>
              </a:rPr>
              <a:t>Ja</a:t>
            </a:r>
            <a:r>
              <a:rPr lang="nl-NL" sz="4000" dirty="0">
                <a:latin typeface="Times New Roman "/>
              </a:rPr>
              <a:t> </a:t>
            </a:r>
          </a:p>
          <a:p>
            <a:pPr algn="ctr"/>
            <a:r>
              <a:rPr lang="nl-NL" sz="4000" b="1" dirty="0">
                <a:latin typeface="Times New Roman "/>
              </a:rPr>
              <a:t>Door het geloof van Christus Jezus</a:t>
            </a:r>
          </a:p>
          <a:p>
            <a:pPr algn="ctr"/>
            <a:endParaRPr lang="nl-NL" sz="4000" b="1" dirty="0">
              <a:latin typeface="Times New Roman "/>
            </a:endParaRPr>
          </a:p>
          <a:p>
            <a:pPr algn="ctr"/>
            <a:r>
              <a:rPr lang="nl-NL" sz="4000" b="1" dirty="0">
                <a:latin typeface="Times New Roman "/>
              </a:rPr>
              <a:t>Nee</a:t>
            </a:r>
          </a:p>
          <a:p>
            <a:pPr algn="ctr"/>
            <a:r>
              <a:rPr lang="nl-NL" sz="4000" b="1" dirty="0">
                <a:latin typeface="Times New Roman "/>
              </a:rPr>
              <a:t>Door ons eigen geloof of onze goede werken</a:t>
            </a:r>
          </a:p>
          <a:p>
            <a:pPr algn="ctr"/>
            <a:endParaRPr lang="en-US" sz="4000" dirty="0">
              <a:latin typeface="Times New Roman "/>
            </a:endParaRPr>
          </a:p>
          <a:p>
            <a:pPr algn="ctr"/>
            <a:endParaRPr lang="en-US" sz="4000" dirty="0">
              <a:latin typeface="Times New Roman "/>
            </a:endParaRPr>
          </a:p>
        </p:txBody>
      </p:sp>
    </p:spTree>
    <p:extLst>
      <p:ext uri="{BB962C8B-B14F-4D97-AF65-F5344CB8AC3E}">
        <p14:creationId xmlns:p14="http://schemas.microsoft.com/office/powerpoint/2010/main" val="3375361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A9E60-9AEC-46A5-A360-EF2B78A2E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8575"/>
            <a:ext cx="10515600" cy="1311275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nl-NL" b="1" dirty="0"/>
            </a:br>
            <a:r>
              <a:rPr lang="nl-NL" b="1" dirty="0"/>
              <a:t>5) </a:t>
            </a:r>
            <a:r>
              <a:rPr lang="nl-NL" sz="49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 God onrechtvaardig? </a:t>
            </a:r>
            <a:br>
              <a:rPr lang="en-US" sz="4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49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8EB03A-E918-4D14-AF64-AAB56F3BF0FE}"/>
              </a:ext>
            </a:extLst>
          </p:cNvPr>
          <p:cNvSpPr txBox="1"/>
          <p:nvPr/>
        </p:nvSpPr>
        <p:spPr>
          <a:xfrm>
            <a:off x="863600" y="1993900"/>
            <a:ext cx="105537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Voorzichtig nadenken hierover:</a:t>
            </a:r>
          </a:p>
          <a:p>
            <a:endParaRPr lang="nl-NL" sz="3200" dirty="0"/>
          </a:p>
          <a:p>
            <a:r>
              <a:rPr lang="nl-NL" sz="3200" dirty="0"/>
              <a:t>Is Hij rechtvaardig als Hij alle mensen gelijk behandeld?</a:t>
            </a:r>
          </a:p>
          <a:p>
            <a:endParaRPr lang="nl-NL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87676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A9E60-9AEC-46A5-A360-EF2B78A2E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8575"/>
            <a:ext cx="10515600" cy="1311275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nl-NL" b="1" dirty="0"/>
            </a:br>
            <a:r>
              <a:rPr lang="nl-NL" b="1" dirty="0"/>
              <a:t>5) </a:t>
            </a:r>
            <a:r>
              <a:rPr lang="nl-NL" sz="4900" b="1" dirty="0">
                <a:solidFill>
                  <a:srgbClr val="00006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 God onrechtvaardig? </a:t>
            </a:r>
            <a:br>
              <a:rPr lang="en-US" sz="4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49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8EB03A-E918-4D14-AF64-AAB56F3BF0FE}"/>
              </a:ext>
            </a:extLst>
          </p:cNvPr>
          <p:cNvSpPr txBox="1"/>
          <p:nvPr/>
        </p:nvSpPr>
        <p:spPr>
          <a:xfrm>
            <a:off x="863600" y="1993900"/>
            <a:ext cx="105537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Voorzichtig nadenken hierover: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Hij rechtvaardig als Hij alle mensen gelijk behandeld?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Hij rechtvaardig als Hij verschil maakt om hun daden?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9697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477</Words>
  <Application>Microsoft Office PowerPoint</Application>
  <PresentationFormat>Widescreen</PresentationFormat>
  <Paragraphs>108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GradRegular</vt:lpstr>
      <vt:lpstr>Times New Roman</vt:lpstr>
      <vt:lpstr>Times New Roman </vt:lpstr>
      <vt:lpstr>Office Theme</vt:lpstr>
      <vt:lpstr>Genade doet het</vt:lpstr>
      <vt:lpstr>Overzicht van de inhoud</vt:lpstr>
      <vt:lpstr>       In het middenoosten:  een bekende groet:</vt:lpstr>
      <vt:lpstr> 1) Over genade  </vt:lpstr>
      <vt:lpstr> 2) Over redding </vt:lpstr>
      <vt:lpstr>3) Over rechtvaardige beoordeling</vt:lpstr>
      <vt:lpstr> 4) Over toegang tot God </vt:lpstr>
      <vt:lpstr> 5) Is God onrechtvaardig?  </vt:lpstr>
      <vt:lpstr> 5) Is God onrechtvaardig?  </vt:lpstr>
      <vt:lpstr> 5) Is God onrechtvaardig?  </vt:lpstr>
      <vt:lpstr> 5) Is God onrechtvaardig?  </vt:lpstr>
      <vt:lpstr>Of zal de klei opstandig zijn tegen zijn maker?</vt:lpstr>
      <vt:lpstr>Of zal de klei opstandig zijn tegen zijn maker?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Genade doet het</dc:title>
  <dc:creator>gijsbert</dc:creator>
  <cp:lastModifiedBy>gijsbert</cp:lastModifiedBy>
  <cp:revision>26</cp:revision>
  <dcterms:created xsi:type="dcterms:W3CDTF">2021-11-20T18:45:30Z</dcterms:created>
  <dcterms:modified xsi:type="dcterms:W3CDTF">2021-11-21T06:51:28Z</dcterms:modified>
</cp:coreProperties>
</file>